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11088669" r:id="rId3"/>
    <p:sldId id="258" r:id="rId5"/>
    <p:sldId id="11088758" r:id="rId6"/>
    <p:sldId id="11088630" r:id="rId7"/>
    <p:sldId id="11088677" r:id="rId8"/>
    <p:sldId id="656" r:id="rId9"/>
    <p:sldId id="11088680" r:id="rId10"/>
    <p:sldId id="11088676" r:id="rId11"/>
    <p:sldId id="11088678" r:id="rId12"/>
    <p:sldId id="672" r:id="rId13"/>
    <p:sldId id="11088820" r:id="rId14"/>
    <p:sldId id="11088821" r:id="rId15"/>
    <p:sldId id="11088822" r:id="rId16"/>
    <p:sldId id="11088823" r:id="rId17"/>
    <p:sldId id="11088824" r:id="rId18"/>
    <p:sldId id="11088825" r:id="rId19"/>
    <p:sldId id="11088826" r:id="rId20"/>
    <p:sldId id="11088827" r:id="rId21"/>
    <p:sldId id="11088828" r:id="rId22"/>
    <p:sldId id="11088829" r:id="rId23"/>
    <p:sldId id="11088830" r:id="rId24"/>
    <p:sldId id="11088831" r:id="rId25"/>
    <p:sldId id="385" r:id="rId26"/>
    <p:sldId id="11088889" r:id="rId27"/>
    <p:sldId id="11088832" r:id="rId28"/>
    <p:sldId id="11088833" r:id="rId29"/>
    <p:sldId id="11088834" r:id="rId30"/>
    <p:sldId id="11088888" r:id="rId31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绿色圃中小学教育网" initials="绿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00A64A"/>
    <a:srgbClr val="9BBB59"/>
    <a:srgbClr val="BE4B48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614" autoAdjust="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346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gs" Target="tags/tag5.xml"/><Relationship Id="rId35" Type="http://schemas.openxmlformats.org/officeDocument/2006/relationships/commentAuthors" Target="commentAuthors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1BC8A-9F59-4AFD-8E41-6D170E5CCD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BFAA2-48F7-4E80-BEE3-F0306A664BC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91ADFB2-D19C-42DD-A692-C7031302074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91ADFB2-D19C-42DD-A692-C7031302074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33796" name="页眉占位符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3797" name="页脚占位符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35844" name="页眉占位符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845" name="页脚占位符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8A349-A1E8-4B07-8401-97D9C3F49EA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DE9F1-8D76-4D72-904E-BBEEBAB9655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jpe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 descr="MUBAN4.jpg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33"/>
            <a:ext cx="12192000" cy="6802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609600"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1219200"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828800"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2438400"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5.jpeg"/><Relationship Id="rId1" Type="http://schemas.openxmlformats.org/officeDocument/2006/relationships/tags" Target="../tags/tag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27635" y="237490"/>
            <a:ext cx="6360795" cy="1576070"/>
            <a:chOff x="3658568" y="1085025"/>
            <a:chExt cx="7066611" cy="1576002"/>
          </a:xfrm>
        </p:grpSpPr>
        <p:sp>
          <p:nvSpPr>
            <p:cNvPr id="2" name="AutoShape 3"/>
            <p:cNvSpPr>
              <a:spLocks noChangeArrowheads="1"/>
            </p:cNvSpPr>
            <p:nvPr/>
          </p:nvSpPr>
          <p:spPr bwMode="auto">
            <a:xfrm>
              <a:off x="3658568" y="1085025"/>
              <a:ext cx="7066611" cy="1576002"/>
            </a:xfrm>
            <a:prstGeom prst="wedgeRoundRectCallout">
              <a:avLst>
                <a:gd name="adj1" fmla="val 23711"/>
                <a:gd name="adj2" fmla="val -50143"/>
                <a:gd name="adj3" fmla="val 16667"/>
              </a:avLst>
            </a:prstGeom>
            <a:solidFill>
              <a:sysClr val="window" lastClr="FFFFFF">
                <a:alpha val="86000"/>
              </a:sysClr>
            </a:soli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endParaRPr>
            </a:p>
          </p:txBody>
        </p:sp>
        <p:sp>
          <p:nvSpPr>
            <p:cNvPr id="9" name="矩形 7"/>
            <p:cNvSpPr>
              <a:spLocks noChangeArrowheads="1"/>
            </p:cNvSpPr>
            <p:nvPr/>
          </p:nvSpPr>
          <p:spPr bwMode="auto">
            <a:xfrm>
              <a:off x="4700392" y="1228956"/>
              <a:ext cx="5320722" cy="1198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7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祖父的园子</a:t>
              </a:r>
              <a:endPara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"/>
          <p:cNvGrpSpPr/>
          <p:nvPr/>
        </p:nvGrpSpPr>
        <p:grpSpPr bwMode="auto">
          <a:xfrm>
            <a:off x="325438" y="204787"/>
            <a:ext cx="2622269" cy="917501"/>
            <a:chOff x="117475" y="66674"/>
            <a:chExt cx="2622269" cy="917502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auto">
            <a:xfrm>
              <a:off x="117475" y="66674"/>
              <a:ext cx="2622269" cy="917502"/>
            </a:xfrm>
            <a:prstGeom prst="wedgeRoundRectCallout">
              <a:avLst>
                <a:gd name="adj1" fmla="val 23711"/>
                <a:gd name="adj2" fmla="val -50143"/>
                <a:gd name="adj3" fmla="val 16667"/>
              </a:avLst>
            </a:prstGeom>
            <a:gradFill rotWithShape="1">
              <a:gsLst>
                <a:gs pos="0">
                  <a:srgbClr val="9BBB59">
                    <a:tint val="50000"/>
                    <a:satMod val="300000"/>
                  </a:srgbClr>
                </a:gs>
                <a:gs pos="35000">
                  <a:srgbClr val="9BBB59">
                    <a:tint val="37000"/>
                    <a:satMod val="300000"/>
                  </a:srgbClr>
                </a:gs>
                <a:gs pos="100000">
                  <a:srgbClr val="9BBB5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88913" y="119063"/>
              <a:ext cx="2448106" cy="769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黑体" panose="02010609060101010101" pitchFamily="49" charset="-122"/>
                </a:rPr>
                <a:t>作者简介</a:t>
              </a:r>
              <a:endPara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7" name="文本框 2"/>
          <p:cNvSpPr txBox="1">
            <a:spLocks noChangeArrowheads="1"/>
          </p:cNvSpPr>
          <p:nvPr/>
        </p:nvSpPr>
        <p:spPr bwMode="auto">
          <a:xfrm>
            <a:off x="3529113" y="641896"/>
            <a:ext cx="8337449" cy="331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6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萧红 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1911—1942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），原名张迺莹，黑龙江呼兰人，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年代中国文坛知名的女作家，其作品文笔细腻，抒情色彩浓厚，颇具散文化倾向。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9" b="2669"/>
          <a:stretch>
            <a:fillRect/>
          </a:stretch>
        </p:blipFill>
        <p:spPr>
          <a:xfrm>
            <a:off x="396876" y="1788142"/>
            <a:ext cx="3060799" cy="40330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文本框 2"/>
          <p:cNvSpPr txBox="1">
            <a:spLocks noChangeArrowheads="1"/>
          </p:cNvSpPr>
          <p:nvPr/>
        </p:nvSpPr>
        <p:spPr bwMode="auto">
          <a:xfrm>
            <a:off x="3709243" y="4161889"/>
            <a:ext cx="7977187" cy="1887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4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主要作品：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生死场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呼兰河传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马伯乐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0" y="221615"/>
            <a:ext cx="6575425" cy="1576070"/>
            <a:chOff x="3658568" y="1085025"/>
            <a:chExt cx="7066611" cy="1576002"/>
          </a:xfrm>
        </p:grpSpPr>
        <p:sp>
          <p:nvSpPr>
            <p:cNvPr id="2" name="AutoShape 3"/>
            <p:cNvSpPr>
              <a:spLocks noChangeArrowheads="1"/>
            </p:cNvSpPr>
            <p:nvPr/>
          </p:nvSpPr>
          <p:spPr bwMode="auto">
            <a:xfrm>
              <a:off x="3658568" y="1085025"/>
              <a:ext cx="7066611" cy="1576002"/>
            </a:xfrm>
            <a:prstGeom prst="wedgeRoundRectCallout">
              <a:avLst>
                <a:gd name="adj1" fmla="val 23711"/>
                <a:gd name="adj2" fmla="val -50143"/>
                <a:gd name="adj3" fmla="val 16667"/>
              </a:avLst>
            </a:prstGeom>
            <a:solidFill>
              <a:sysClr val="window" lastClr="FFFFFF">
                <a:alpha val="86000"/>
              </a:sysClr>
            </a:soli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Times New Roman" panose="02020603050405020304" pitchFamily="18" charset="0"/>
                <a:ea typeface="隶书" panose="02010509060101010101" pitchFamily="49" charset="-122"/>
                <a:cs typeface="+mn-cs"/>
              </a:endParaRPr>
            </a:p>
          </p:txBody>
        </p:sp>
        <p:sp>
          <p:nvSpPr>
            <p:cNvPr id="9" name="矩形 7"/>
            <p:cNvSpPr>
              <a:spLocks noChangeArrowheads="1"/>
            </p:cNvSpPr>
            <p:nvPr/>
          </p:nvSpPr>
          <p:spPr bwMode="auto">
            <a:xfrm>
              <a:off x="4856153" y="1228956"/>
              <a:ext cx="5320722" cy="1198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7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祖父的园子</a:t>
              </a:r>
              <a:endParaRPr lang="zh-CN" altLang="en-US" sz="72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" name="组合 5"/>
          <p:cNvGrpSpPr/>
          <p:nvPr/>
        </p:nvGrpSpPr>
        <p:grpSpPr bwMode="auto">
          <a:xfrm>
            <a:off x="1331595" y="3491865"/>
            <a:ext cx="9813925" cy="1910715"/>
            <a:chOff x="178945" y="1277472"/>
            <a:chExt cx="12498781" cy="2788096"/>
          </a:xfrm>
        </p:grpSpPr>
        <p:sp>
          <p:nvSpPr>
            <p:cNvPr id="8" name="矩形 2"/>
            <p:cNvSpPr>
              <a:spLocks noChangeArrowheads="1"/>
            </p:cNvSpPr>
            <p:nvPr/>
          </p:nvSpPr>
          <p:spPr bwMode="auto">
            <a:xfrm>
              <a:off x="178945" y="1277472"/>
              <a:ext cx="12286087" cy="2788096"/>
            </a:xfrm>
            <a:prstGeom prst="rect">
              <a:avLst/>
            </a:prstGeom>
            <a:solidFill>
              <a:schemeClr val="bg1"/>
            </a:solidFill>
            <a:ln w="25400" algn="ctr">
              <a:solidFill>
                <a:srgbClr val="F79646"/>
              </a:solidFill>
              <a:miter lim="800000"/>
            </a:ln>
          </p:spPr>
          <p:txBody>
            <a:bodyPr wrap="square">
              <a:noAutofit/>
            </a:bodyPr>
            <a:p>
              <a:pPr eaLnBrk="0" fontAlgn="auto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3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0" fontAlgn="auto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3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0" fontAlgn="auto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3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0" fontAlgn="auto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3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矩形 4"/>
            <p:cNvSpPr>
              <a:spLocks noChangeArrowheads="1"/>
            </p:cNvSpPr>
            <p:nvPr/>
          </p:nvSpPr>
          <p:spPr bwMode="auto">
            <a:xfrm>
              <a:off x="593600" y="1314209"/>
              <a:ext cx="12084126" cy="246842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p>
              <a:pPr eaLnBrk="0" fontAlgn="auto" hangingPunct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     </a:t>
              </a:r>
              <a:r>
                <a:rPr lang="zh-CN" sz="4000" b="1" dirty="0">
                  <a:solidFill>
                    <a:srgbClr val="000000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轻声读课文，思考</a:t>
              </a:r>
              <a:r>
                <a:rPr lang="en-US" altLang="zh-CN" sz="4000" b="1" dirty="0">
                  <a:solidFill>
                    <a:srgbClr val="000000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:</a:t>
              </a:r>
              <a:r>
                <a:rPr lang="zh-CN" altLang="en-US" sz="4000" b="1" dirty="0">
                  <a:solidFill>
                    <a:srgbClr val="000000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祖父的园子给你留下了怎样的印象？</a:t>
              </a:r>
              <a:r>
                <a:rPr lang="en-US" altLang="zh-CN" sz="40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</a:r>
              <a:endParaRPr lang="en-US" altLang="zh-CN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5"/>
          <p:cNvGrpSpPr/>
          <p:nvPr/>
        </p:nvGrpSpPr>
        <p:grpSpPr bwMode="auto">
          <a:xfrm>
            <a:off x="777879" y="1732280"/>
            <a:ext cx="10750550" cy="2584450"/>
            <a:chOff x="-131599" y="1277472"/>
            <a:chExt cx="13691644" cy="6385049"/>
          </a:xfrm>
        </p:grpSpPr>
        <p:sp>
          <p:nvSpPr>
            <p:cNvPr id="6" name="矩形 2"/>
            <p:cNvSpPr>
              <a:spLocks noChangeArrowheads="1"/>
            </p:cNvSpPr>
            <p:nvPr/>
          </p:nvSpPr>
          <p:spPr bwMode="auto">
            <a:xfrm>
              <a:off x="-131599" y="1277472"/>
              <a:ext cx="13691644" cy="6385049"/>
            </a:xfrm>
            <a:prstGeom prst="rect">
              <a:avLst/>
            </a:prstGeom>
            <a:solidFill>
              <a:schemeClr val="bg1"/>
            </a:solidFill>
            <a:ln w="25400" algn="ctr">
              <a:solidFill>
                <a:srgbClr val="F79646"/>
              </a:solidFill>
              <a:miter lim="800000"/>
            </a:ln>
          </p:spPr>
          <p:txBody>
            <a:bodyPr wrap="square">
              <a:spAutoFit/>
            </a:bodyPr>
            <a:lstStyle/>
            <a:p>
              <a:pPr eaLnBrk="0" fontAlgn="auto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3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0" fontAlgn="auto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3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0" fontAlgn="auto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3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3453" y="1277472"/>
              <a:ext cx="13275962" cy="615600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0" fontAlgn="auto" hangingPunct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     </a:t>
              </a:r>
              <a:r>
                <a:rPr lang="zh-CN" altLang="en-US" sz="4000" b="1" dirty="0">
                  <a:solidFill>
                    <a:srgbClr val="000000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默读课文，</a:t>
              </a:r>
              <a:r>
                <a:rPr lang="zh-CN" altLang="en-US" sz="4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边读边思考：</a:t>
              </a:r>
              <a:r>
                <a:rPr lang="zh-CN" altLang="en-US" sz="40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哪些段落写了祖父的园子里有些什么？哪些段落写了“我”和祖父在园子里做了什么？</a:t>
              </a:r>
              <a:r>
                <a:rPr lang="en-US" altLang="zh-CN" sz="40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</a:r>
              <a:endParaRPr lang="en-US" altLang="zh-CN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3"/>
          <p:cNvSpPr>
            <a:spLocks noChangeArrowheads="1"/>
          </p:cNvSpPr>
          <p:nvPr/>
        </p:nvSpPr>
        <p:spPr bwMode="auto">
          <a:xfrm>
            <a:off x="195558" y="199425"/>
            <a:ext cx="10234033" cy="89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哪些段落写了祖父的园子里有什么？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82156" y="1485944"/>
            <a:ext cx="2198203" cy="1067596"/>
            <a:chOff x="993608" y="1715008"/>
            <a:chExt cx="2563408" cy="1139881"/>
          </a:xfrm>
        </p:grpSpPr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1206752" y="1715008"/>
              <a:ext cx="2350264" cy="1139881"/>
            </a:xfrm>
            <a:prstGeom prst="wedgeRoundRectCallout">
              <a:avLst>
                <a:gd name="adj1" fmla="val 23711"/>
                <a:gd name="adj2" fmla="val -50143"/>
                <a:gd name="adj3" fmla="val 16667"/>
              </a:avLst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93608" y="1801953"/>
              <a:ext cx="203022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（</a:t>
              </a: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1-3</a:t>
              </a: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）</a:t>
              </a:r>
              <a:endPara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3814445" y="1588604"/>
            <a:ext cx="7512621" cy="735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200" b="1" dirty="0">
                <a:latin typeface="楷体" panose="02010609060101010101" pitchFamily="49" charset="-122"/>
                <a:ea typeface="楷体" panose="02010609060101010101" pitchFamily="49" charset="-122"/>
              </a:rPr>
              <a:t>园中的</a:t>
            </a:r>
            <a:r>
              <a:rPr lang="zh-CN" altLang="en-US" sz="4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景物</a:t>
            </a:r>
            <a:r>
              <a:rPr lang="zh-CN" altLang="en-US" sz="4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68060" y="4229450"/>
            <a:ext cx="2510472" cy="1073912"/>
            <a:chOff x="683602" y="1715008"/>
            <a:chExt cx="2873414" cy="1073912"/>
          </a:xfrm>
        </p:grpSpPr>
        <p:sp>
          <p:nvSpPr>
            <p:cNvPr id="26" name="AutoShape 3"/>
            <p:cNvSpPr>
              <a:spLocks noChangeArrowheads="1"/>
            </p:cNvSpPr>
            <p:nvPr/>
          </p:nvSpPr>
          <p:spPr bwMode="auto">
            <a:xfrm>
              <a:off x="1206754" y="1715008"/>
              <a:ext cx="2350262" cy="1073912"/>
            </a:xfrm>
            <a:prstGeom prst="wedgeRoundRectCallout">
              <a:avLst>
                <a:gd name="adj1" fmla="val 23711"/>
                <a:gd name="adj2" fmla="val -50143"/>
                <a:gd name="adj3" fmla="val 16667"/>
              </a:avLst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9525" cap="flat" cmpd="sng" algn="ctr">
              <a:solidFill>
                <a:srgbClr val="FFC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83602" y="1830532"/>
              <a:ext cx="272843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（</a:t>
              </a: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15-19</a:t>
              </a: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） </a:t>
              </a:r>
              <a:endPara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30" name="TextBox 3"/>
          <p:cNvSpPr txBox="1">
            <a:spLocks noChangeArrowheads="1"/>
          </p:cNvSpPr>
          <p:nvPr/>
        </p:nvSpPr>
        <p:spPr bwMode="auto">
          <a:xfrm>
            <a:off x="3486485" y="4407875"/>
            <a:ext cx="8337455" cy="82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4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园中的</a:t>
            </a:r>
            <a:r>
              <a:rPr lang="zh-CN" altLang="en-US" sz="4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景物</a:t>
            </a:r>
            <a:r>
              <a:rPr lang="zh-CN" altLang="en-US" sz="4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8"/>
          <a:stretch>
            <a:fillRect/>
          </a:stretch>
        </p:blipFill>
        <p:spPr>
          <a:xfrm>
            <a:off x="2318809" y="1913640"/>
            <a:ext cx="8321936" cy="4582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文本框 8"/>
          <p:cNvSpPr txBox="1"/>
          <p:nvPr/>
        </p:nvSpPr>
        <p:spPr>
          <a:xfrm>
            <a:off x="5560485" y="-2080684"/>
            <a:ext cx="1579033" cy="379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865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1865" b="1" dirty="0">
              <a:solidFill>
                <a:schemeClr val="bg1">
                  <a:lumMod val="9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292" name="图片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1" y="9165167"/>
            <a:ext cx="1579033" cy="503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文本框 51"/>
          <p:cNvSpPr txBox="1">
            <a:spLocks noChangeArrowheads="1"/>
          </p:cNvSpPr>
          <p:nvPr/>
        </p:nvSpPr>
        <p:spPr bwMode="auto">
          <a:xfrm rot="20439237">
            <a:off x="2014078" y="-1960162"/>
            <a:ext cx="609462" cy="194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zh-CN" sz="665">
                <a:solidFill>
                  <a:schemeClr val="bg1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665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" name="文本框 50"/>
          <p:cNvSpPr txBox="1">
            <a:spLocks noChangeArrowheads="1"/>
          </p:cNvSpPr>
          <p:nvPr/>
        </p:nvSpPr>
        <p:spPr bwMode="auto">
          <a:xfrm rot="1480325">
            <a:off x="8152412" y="-1934762"/>
            <a:ext cx="609462" cy="19499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zh-CN" sz="665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  <a:endParaRPr lang="zh-CN" altLang="zh-CN" sz="665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7" name="文本框 49"/>
          <p:cNvSpPr txBox="1">
            <a:spLocks noChangeArrowheads="1"/>
          </p:cNvSpPr>
          <p:nvPr/>
        </p:nvSpPr>
        <p:spPr bwMode="auto">
          <a:xfrm rot="21429897">
            <a:off x="1074278" y="9067673"/>
            <a:ext cx="609462" cy="19499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zh-CN" sz="665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  <a:endParaRPr lang="zh-CN" altLang="zh-CN" sz="665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8" name="文本框 45"/>
          <p:cNvSpPr txBox="1">
            <a:spLocks noChangeArrowheads="1"/>
          </p:cNvSpPr>
          <p:nvPr/>
        </p:nvSpPr>
        <p:spPr bwMode="auto">
          <a:xfrm rot="20220000">
            <a:off x="10129378" y="9084606"/>
            <a:ext cx="609462" cy="19499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zh-CN" sz="665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  <a:endParaRPr lang="zh-CN" altLang="zh-CN" sz="665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302" name="TextBox 5"/>
          <p:cNvSpPr txBox="1">
            <a:spLocks noChangeArrowheads="1"/>
          </p:cNvSpPr>
          <p:nvPr/>
        </p:nvSpPr>
        <p:spPr bwMode="auto">
          <a:xfrm>
            <a:off x="216443" y="114574"/>
            <a:ext cx="1175065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571500" indent="-571500" eaLnBrk="1" hangingPunct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快读默读课文第一部分和第三部分，找一找：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0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祖父的园子里有什么？</a:t>
            </a:r>
            <a:endParaRPr lang="en-US" altLang="zh-CN" sz="4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925739" y="5357158"/>
            <a:ext cx="1213794" cy="70788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wrap="none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000" b="1" kern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花草</a:t>
            </a:r>
            <a:endParaRPr lang="en-US" altLang="zh-CN" sz="4000" b="1" kern="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275339" y="1913640"/>
            <a:ext cx="1728358" cy="70788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wrap="none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000" b="1" kern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大榆树</a:t>
            </a:r>
            <a:endParaRPr lang="en-US" altLang="zh-CN" sz="4000" b="1" kern="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434109" y="3975392"/>
            <a:ext cx="1213794" cy="70788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wrap="none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000" b="1" kern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4000" b="1" kern="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415283" y="4915577"/>
            <a:ext cx="1213794" cy="70788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wrap="none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000" b="1" kern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昆虫</a:t>
            </a:r>
            <a:endParaRPr lang="en-US" altLang="zh-CN" sz="4000" b="1" kern="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/>
        </p:nvSpPr>
        <p:spPr>
          <a:xfrm rot="20426196">
            <a:off x="974022" y="475296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1" name="TextBox 132"/>
          <p:cNvSpPr txBox="1"/>
          <p:nvPr/>
        </p:nvSpPr>
        <p:spPr>
          <a:xfrm rot="1742177">
            <a:off x="3395523" y="760435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 rot="1642433">
            <a:off x="4411167" y="327167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1" name="矩形 110"/>
          <p:cNvSpPr/>
          <p:nvPr/>
        </p:nvSpPr>
        <p:spPr>
          <a:xfrm rot="21064060">
            <a:off x="2385138" y="414488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16" name="TextBox 175"/>
          <p:cNvSpPr txBox="1"/>
          <p:nvPr/>
        </p:nvSpPr>
        <p:spPr>
          <a:xfrm>
            <a:off x="4106920" y="58415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3" name="矩形 172"/>
          <p:cNvSpPr/>
          <p:nvPr/>
        </p:nvSpPr>
        <p:spPr>
          <a:xfrm rot="3053795">
            <a:off x="4849209" y="587333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46" name="矩形 145"/>
          <p:cNvSpPr/>
          <p:nvPr/>
        </p:nvSpPr>
        <p:spPr>
          <a:xfrm rot="4940380">
            <a:off x="4830558" y="628453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20426196">
            <a:off x="1101022" y="602296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 rot="932255">
            <a:off x="1827664" y="1151889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4937" y="2255489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 rot="19367115">
            <a:off x="1866433" y="3936352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7" name="TextBox 20"/>
          <p:cNvSpPr txBox="1"/>
          <p:nvPr/>
        </p:nvSpPr>
        <p:spPr>
          <a:xfrm rot="20102271">
            <a:off x="5468775" y="1917409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 rot="19673368">
            <a:off x="5476004" y="3392190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 rot="20435257">
            <a:off x="5790642" y="3189549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80285" y="2902240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3216825" y="743321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rot="4801694">
            <a:off x="7470186" y="2535242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 rot="19356081">
            <a:off x="2620049" y="4111726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 rot="19338844">
            <a:off x="6869351" y="1361186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0" name="TextBox 28"/>
          <p:cNvSpPr txBox="1"/>
          <p:nvPr/>
        </p:nvSpPr>
        <p:spPr>
          <a:xfrm>
            <a:off x="3563473" y="2589213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 rot="19470065">
            <a:off x="3958713" y="3947385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 rot="1777412">
            <a:off x="5155589" y="1419091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 rot="2528037">
            <a:off x="5743139" y="1355080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20115591">
            <a:off x="7752123" y="1726126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 rot="19396186">
            <a:off x="7077644" y="3861107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4" name="TextBox 36"/>
          <p:cNvSpPr txBox="1"/>
          <p:nvPr/>
        </p:nvSpPr>
        <p:spPr>
          <a:xfrm rot="20029644">
            <a:off x="3110551" y="3910601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 rot="21112174">
            <a:off x="3377268" y="1303870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 rot="1555223">
            <a:off x="7319294" y="2410966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 rot="19322417">
            <a:off x="4131926" y="3379091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 rot="19205454">
            <a:off x="941595" y="2129021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082551" y="3263602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7" name="TextBox 42"/>
          <p:cNvSpPr txBox="1"/>
          <p:nvPr/>
        </p:nvSpPr>
        <p:spPr>
          <a:xfrm rot="1417835">
            <a:off x="4832342" y="3917978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 rot="19673368">
            <a:off x="3891829" y="3608214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70" name="TextBox 44"/>
          <p:cNvSpPr txBox="1"/>
          <p:nvPr/>
        </p:nvSpPr>
        <p:spPr>
          <a:xfrm>
            <a:off x="1776665" y="2543521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 rot="4801694">
            <a:off x="853452" y="3249225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 rot="1777412">
            <a:off x="2088797" y="1668392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 rot="2528037">
            <a:off x="4159152" y="1934164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 rot="20115591">
            <a:off x="6980747" y="3238294"/>
            <a:ext cx="697627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 rot="19321883">
            <a:off x="2608763" y="2477236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 rot="1555223">
            <a:off x="6340068" y="3526833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4" name="矩形 93"/>
          <p:cNvSpPr/>
          <p:nvPr/>
        </p:nvSpPr>
        <p:spPr>
          <a:xfrm rot="313524">
            <a:off x="2313176" y="3516698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6" name="TextBox 32"/>
          <p:cNvSpPr txBox="1"/>
          <p:nvPr/>
        </p:nvSpPr>
        <p:spPr>
          <a:xfrm rot="321549">
            <a:off x="5184815" y="1945422"/>
            <a:ext cx="1183601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8" name="TextBox 124"/>
          <p:cNvSpPr txBox="1"/>
          <p:nvPr/>
        </p:nvSpPr>
        <p:spPr>
          <a:xfrm rot="568373">
            <a:off x="6140720" y="1804960"/>
            <a:ext cx="1054119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 rot="2674432">
            <a:off x="1734566" y="2017243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 rot="1742177">
            <a:off x="3122957" y="1806825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2" name="矩形 101"/>
          <p:cNvSpPr/>
          <p:nvPr/>
        </p:nvSpPr>
        <p:spPr>
          <a:xfrm rot="21109292">
            <a:off x="713157" y="3472300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3" name="TextBox 128"/>
          <p:cNvSpPr txBox="1"/>
          <p:nvPr/>
        </p:nvSpPr>
        <p:spPr>
          <a:xfrm rot="244448">
            <a:off x="4315499" y="1453357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 rot="21415545">
            <a:off x="1480468" y="4410863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13" name="矩形 112"/>
          <p:cNvSpPr/>
          <p:nvPr/>
        </p:nvSpPr>
        <p:spPr>
          <a:xfrm rot="577434">
            <a:off x="6507333" y="4183089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5217178" y="4243534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7" name="TextBox 132"/>
          <p:cNvSpPr txBox="1"/>
          <p:nvPr/>
        </p:nvSpPr>
        <p:spPr>
          <a:xfrm rot="1742177">
            <a:off x="3307258" y="1157310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9" name="矩形 118"/>
          <p:cNvSpPr/>
          <p:nvPr/>
        </p:nvSpPr>
        <p:spPr>
          <a:xfrm rot="6543871">
            <a:off x="6992549" y="1388071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21" name="矩形 120"/>
          <p:cNvSpPr/>
          <p:nvPr/>
        </p:nvSpPr>
        <p:spPr>
          <a:xfrm rot="21098258">
            <a:off x="2014935" y="3274366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2" name="矩形 121"/>
          <p:cNvSpPr/>
          <p:nvPr/>
        </p:nvSpPr>
        <p:spPr>
          <a:xfrm rot="21081021">
            <a:off x="5716075" y="897134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3" name="矩形 122"/>
          <p:cNvSpPr/>
          <p:nvPr/>
        </p:nvSpPr>
        <p:spPr>
          <a:xfrm rot="21212242">
            <a:off x="2604196" y="1660534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24" name="矩形 123"/>
          <p:cNvSpPr/>
          <p:nvPr/>
        </p:nvSpPr>
        <p:spPr>
          <a:xfrm rot="1642433">
            <a:off x="4322902" y="724042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5" name="矩形 124"/>
          <p:cNvSpPr/>
          <p:nvPr/>
        </p:nvSpPr>
        <p:spPr>
          <a:xfrm rot="4940380">
            <a:off x="628702" y="4034949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6" name="矩形 125"/>
          <p:cNvSpPr/>
          <p:nvPr/>
        </p:nvSpPr>
        <p:spPr>
          <a:xfrm rot="3053795">
            <a:off x="6187034" y="3098348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27" name="矩形 126"/>
          <p:cNvSpPr/>
          <p:nvPr/>
        </p:nvSpPr>
        <p:spPr>
          <a:xfrm rot="257768">
            <a:off x="6546169" y="949972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8" name="矩形 127"/>
          <p:cNvSpPr/>
          <p:nvPr/>
        </p:nvSpPr>
        <p:spPr>
          <a:xfrm rot="21138363">
            <a:off x="6041749" y="3688324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9" name="矩形 128"/>
          <p:cNvSpPr/>
          <p:nvPr/>
        </p:nvSpPr>
        <p:spPr>
          <a:xfrm rot="21064060">
            <a:off x="2296873" y="811363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31" name="矩形 130"/>
          <p:cNvSpPr/>
          <p:nvPr/>
        </p:nvSpPr>
        <p:spPr>
          <a:xfrm rot="3297400">
            <a:off x="6166018" y="1946914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32" name="矩形 131"/>
          <p:cNvSpPr/>
          <p:nvPr/>
        </p:nvSpPr>
        <p:spPr>
          <a:xfrm rot="21064594">
            <a:off x="2978650" y="2915039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34" name="矩形 133"/>
          <p:cNvSpPr/>
          <p:nvPr/>
        </p:nvSpPr>
        <p:spPr>
          <a:xfrm rot="20947631">
            <a:off x="973276" y="1838622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35" name="矩形 134"/>
          <p:cNvSpPr/>
          <p:nvPr/>
        </p:nvSpPr>
        <p:spPr>
          <a:xfrm rot="1742177">
            <a:off x="1081217" y="3466476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36" name="矩形 135"/>
          <p:cNvSpPr/>
          <p:nvPr/>
        </p:nvSpPr>
        <p:spPr>
          <a:xfrm rot="21415545">
            <a:off x="2738553" y="3144162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41" name="TextBox 151"/>
          <p:cNvSpPr txBox="1"/>
          <p:nvPr/>
        </p:nvSpPr>
        <p:spPr>
          <a:xfrm rot="1742177">
            <a:off x="623389" y="2094857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42" name="矩形 141"/>
          <p:cNvSpPr/>
          <p:nvPr/>
        </p:nvSpPr>
        <p:spPr>
          <a:xfrm rot="6543871">
            <a:off x="-113351" y="2917007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44" name="矩形 143"/>
          <p:cNvSpPr/>
          <p:nvPr/>
        </p:nvSpPr>
        <p:spPr>
          <a:xfrm rot="3519589">
            <a:off x="1410026" y="1387088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49" name="矩形 148"/>
          <p:cNvSpPr/>
          <p:nvPr/>
        </p:nvSpPr>
        <p:spPr>
          <a:xfrm rot="4270214">
            <a:off x="3437735" y="1827132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50" name="矩形 149"/>
          <p:cNvSpPr/>
          <p:nvPr/>
        </p:nvSpPr>
        <p:spPr>
          <a:xfrm rot="257768">
            <a:off x="5827471" y="2774242"/>
            <a:ext cx="697627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1" name="矩形 150"/>
          <p:cNvSpPr/>
          <p:nvPr/>
        </p:nvSpPr>
        <p:spPr>
          <a:xfrm rot="21064060">
            <a:off x="1535483" y="2288168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52" name="矩形 151"/>
          <p:cNvSpPr/>
          <p:nvPr/>
        </p:nvSpPr>
        <p:spPr>
          <a:xfrm rot="3297400">
            <a:off x="5139181" y="2958953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3" name="矩形 152"/>
          <p:cNvSpPr/>
          <p:nvPr/>
        </p:nvSpPr>
        <p:spPr>
          <a:xfrm rot="2055701">
            <a:off x="1514208" y="3943833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8" name="TextBox 159"/>
          <p:cNvSpPr txBox="1"/>
          <p:nvPr/>
        </p:nvSpPr>
        <p:spPr>
          <a:xfrm rot="20979505">
            <a:off x="4560328" y="2276138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9" name="TextBox 160"/>
          <p:cNvSpPr txBox="1"/>
          <p:nvPr/>
        </p:nvSpPr>
        <p:spPr>
          <a:xfrm rot="568373">
            <a:off x="5805602" y="1722020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0" name="TextBox 162"/>
          <p:cNvSpPr txBox="1"/>
          <p:nvPr/>
        </p:nvSpPr>
        <p:spPr>
          <a:xfrm rot="19578942">
            <a:off x="6013760" y="2076167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3" name="TextBox 163"/>
          <p:cNvSpPr txBox="1"/>
          <p:nvPr/>
        </p:nvSpPr>
        <p:spPr>
          <a:xfrm rot="19578942">
            <a:off x="6709511" y="1725041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4" name="TextBox 164"/>
          <p:cNvSpPr txBox="1"/>
          <p:nvPr/>
        </p:nvSpPr>
        <p:spPr>
          <a:xfrm rot="19578942">
            <a:off x="6825508" y="3387080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5" name="TextBox 166"/>
          <p:cNvSpPr txBox="1"/>
          <p:nvPr/>
        </p:nvSpPr>
        <p:spPr>
          <a:xfrm rot="19578942">
            <a:off x="417679" y="1804090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6" name="TextBox 167"/>
          <p:cNvSpPr txBox="1"/>
          <p:nvPr/>
        </p:nvSpPr>
        <p:spPr>
          <a:xfrm rot="19578942">
            <a:off x="453157" y="3441111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7" name="TextBox 169"/>
          <p:cNvSpPr txBox="1"/>
          <p:nvPr/>
        </p:nvSpPr>
        <p:spPr>
          <a:xfrm>
            <a:off x="5818855" y="3839666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8" name="TextBox 170"/>
          <p:cNvSpPr txBox="1"/>
          <p:nvPr/>
        </p:nvSpPr>
        <p:spPr>
          <a:xfrm>
            <a:off x="2650503" y="1463402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9" name="TextBox 171"/>
          <p:cNvSpPr txBox="1"/>
          <p:nvPr/>
        </p:nvSpPr>
        <p:spPr>
          <a:xfrm>
            <a:off x="5170783" y="1679426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0" name="TextBox 172"/>
          <p:cNvSpPr txBox="1"/>
          <p:nvPr/>
        </p:nvSpPr>
        <p:spPr>
          <a:xfrm>
            <a:off x="6460096" y="3991511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1" name="TextBox 173"/>
          <p:cNvSpPr txBox="1"/>
          <p:nvPr/>
        </p:nvSpPr>
        <p:spPr>
          <a:xfrm>
            <a:off x="673983" y="1368662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2" name="TextBox 174"/>
          <p:cNvSpPr txBox="1"/>
          <p:nvPr/>
        </p:nvSpPr>
        <p:spPr>
          <a:xfrm>
            <a:off x="1769409" y="3041034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3087110" y="385440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2332876" y="2737877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8" name="矩形 177"/>
          <p:cNvSpPr/>
          <p:nvPr/>
        </p:nvSpPr>
        <p:spPr>
          <a:xfrm rot="21112174">
            <a:off x="3481763" y="4484821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80" name="矩形 179"/>
          <p:cNvSpPr/>
          <p:nvPr/>
        </p:nvSpPr>
        <p:spPr>
          <a:xfrm rot="21112174">
            <a:off x="712973" y="2816038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82" name="矩形 181"/>
          <p:cNvSpPr/>
          <p:nvPr/>
        </p:nvSpPr>
        <p:spPr>
          <a:xfrm rot="3053795">
            <a:off x="4591399" y="758783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84" name="矩形 183"/>
          <p:cNvSpPr/>
          <p:nvPr/>
        </p:nvSpPr>
        <p:spPr>
          <a:xfrm>
            <a:off x="3288639" y="3776571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6" name="矩形 185"/>
          <p:cNvSpPr/>
          <p:nvPr/>
        </p:nvSpPr>
        <p:spPr>
          <a:xfrm rot="19367115">
            <a:off x="3090569" y="2064144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7" name="矩形 186"/>
          <p:cNvSpPr/>
          <p:nvPr/>
        </p:nvSpPr>
        <p:spPr>
          <a:xfrm rot="19356081">
            <a:off x="3844185" y="2239518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4306687" y="1391394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9" name="矩形 188"/>
          <p:cNvSpPr/>
          <p:nvPr/>
        </p:nvSpPr>
        <p:spPr>
          <a:xfrm rot="313524">
            <a:off x="3891620" y="2905008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0" name="矩形 189"/>
          <p:cNvSpPr/>
          <p:nvPr/>
        </p:nvSpPr>
        <p:spPr>
          <a:xfrm rot="21109292">
            <a:off x="1937293" y="1600092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1" name="矩形 190"/>
          <p:cNvSpPr/>
          <p:nvPr/>
        </p:nvSpPr>
        <p:spPr>
          <a:xfrm rot="21098258">
            <a:off x="3239071" y="1402158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2" name="矩形 191"/>
          <p:cNvSpPr/>
          <p:nvPr/>
        </p:nvSpPr>
        <p:spPr>
          <a:xfrm rot="4940380">
            <a:off x="4647678" y="902773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3" name="矩形 192"/>
          <p:cNvSpPr/>
          <p:nvPr/>
        </p:nvSpPr>
        <p:spPr>
          <a:xfrm rot="1742177">
            <a:off x="2377361" y="1522258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4" name="矩形 193"/>
          <p:cNvSpPr/>
          <p:nvPr/>
        </p:nvSpPr>
        <p:spPr>
          <a:xfrm rot="2055701">
            <a:off x="1095754" y="3947344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5" name="TextBox 190"/>
          <p:cNvSpPr txBox="1"/>
          <p:nvPr/>
        </p:nvSpPr>
        <p:spPr>
          <a:xfrm rot="19578942">
            <a:off x="1928964" y="3171056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97" name="TextBox 191"/>
          <p:cNvSpPr txBox="1"/>
          <p:nvPr/>
        </p:nvSpPr>
        <p:spPr>
          <a:xfrm>
            <a:off x="3874639" y="3839666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96" name="矩形 195"/>
          <p:cNvSpPr/>
          <p:nvPr/>
        </p:nvSpPr>
        <p:spPr>
          <a:xfrm rot="21112174">
            <a:off x="5753533" y="2600014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4738735" y="2759546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" name="矩形 13"/>
          <p:cNvSpPr>
            <a:spLocks noChangeArrowheads="1"/>
          </p:cNvSpPr>
          <p:nvPr/>
        </p:nvSpPr>
        <p:spPr bwMode="auto">
          <a:xfrm>
            <a:off x="186505" y="274325"/>
            <a:ext cx="10234033" cy="779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哪些段落写了“我”和祖父在园中的活动？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82156" y="1485944"/>
            <a:ext cx="2198203" cy="1067596"/>
            <a:chOff x="993608" y="1715008"/>
            <a:chExt cx="2563408" cy="1139881"/>
          </a:xfrm>
        </p:grpSpPr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1206752" y="1715008"/>
              <a:ext cx="2350264" cy="1139881"/>
            </a:xfrm>
            <a:prstGeom prst="wedgeRoundRectCallout">
              <a:avLst>
                <a:gd name="adj1" fmla="val 23711"/>
                <a:gd name="adj2" fmla="val -50143"/>
                <a:gd name="adj3" fmla="val 16667"/>
              </a:avLst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93608" y="1801953"/>
              <a:ext cx="203022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（</a:t>
              </a: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1-3</a:t>
              </a: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）</a:t>
              </a:r>
              <a:endPara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3814445" y="1573279"/>
            <a:ext cx="7512621" cy="735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200" b="1" dirty="0">
                <a:latin typeface="楷体" panose="02010609060101010101" pitchFamily="49" charset="-122"/>
                <a:ea typeface="楷体" panose="02010609060101010101" pitchFamily="49" charset="-122"/>
              </a:rPr>
              <a:t>园中的</a:t>
            </a:r>
            <a:r>
              <a:rPr lang="zh-CN" altLang="en-US" sz="4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景物</a:t>
            </a:r>
            <a:r>
              <a:rPr lang="zh-CN" altLang="en-US" sz="4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30033" y="2854539"/>
            <a:ext cx="2350326" cy="1073912"/>
            <a:chOff x="842688" y="1715008"/>
            <a:chExt cx="2714328" cy="1073912"/>
          </a:xfrm>
        </p:grpSpPr>
        <p:sp>
          <p:nvSpPr>
            <p:cNvPr id="20" name="AutoShape 3"/>
            <p:cNvSpPr>
              <a:spLocks noChangeArrowheads="1"/>
            </p:cNvSpPr>
            <p:nvPr/>
          </p:nvSpPr>
          <p:spPr bwMode="auto">
            <a:xfrm>
              <a:off x="1206754" y="1715008"/>
              <a:ext cx="2350262" cy="1073912"/>
            </a:xfrm>
            <a:prstGeom prst="wedgeRoundRectCallout">
              <a:avLst>
                <a:gd name="adj1" fmla="val 23711"/>
                <a:gd name="adj2" fmla="val -50143"/>
                <a:gd name="adj3" fmla="val 16667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9525" cap="flat" cmpd="sng" algn="ctr">
              <a:solidFill>
                <a:srgbClr val="00B0F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42688" y="1873214"/>
              <a:ext cx="251460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（</a:t>
              </a: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4-14</a:t>
              </a: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）</a:t>
              </a:r>
              <a:endPara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24" name="TextBox 3"/>
          <p:cNvSpPr txBox="1">
            <a:spLocks noChangeArrowheads="1"/>
          </p:cNvSpPr>
          <p:nvPr/>
        </p:nvSpPr>
        <p:spPr bwMode="auto">
          <a:xfrm>
            <a:off x="3483723" y="3069515"/>
            <a:ext cx="8457798" cy="73584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200" b="1" dirty="0">
                <a:latin typeface="楷体" panose="02010609060101010101" pitchFamily="49" charset="-122"/>
                <a:ea typeface="楷体" panose="02010609060101010101" pitchFamily="49" charset="-122"/>
              </a:rPr>
              <a:t>“我”和祖父在园子里的</a:t>
            </a:r>
            <a:r>
              <a:rPr lang="zh-CN" altLang="en-US" sz="4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zh-CN" altLang="en-US" sz="4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68060" y="4229450"/>
            <a:ext cx="2510472" cy="1073912"/>
            <a:chOff x="683602" y="1715008"/>
            <a:chExt cx="2873414" cy="1073912"/>
          </a:xfrm>
        </p:grpSpPr>
        <p:sp>
          <p:nvSpPr>
            <p:cNvPr id="26" name="AutoShape 3"/>
            <p:cNvSpPr>
              <a:spLocks noChangeArrowheads="1"/>
            </p:cNvSpPr>
            <p:nvPr/>
          </p:nvSpPr>
          <p:spPr bwMode="auto">
            <a:xfrm>
              <a:off x="1206754" y="1715008"/>
              <a:ext cx="2350262" cy="1073912"/>
            </a:xfrm>
            <a:prstGeom prst="wedgeRoundRectCallout">
              <a:avLst>
                <a:gd name="adj1" fmla="val 23711"/>
                <a:gd name="adj2" fmla="val -50143"/>
                <a:gd name="adj3" fmla="val 16667"/>
              </a:avLst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9525" cap="flat" cmpd="sng" algn="ctr">
              <a:solidFill>
                <a:srgbClr val="FFC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83602" y="1830532"/>
              <a:ext cx="272843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（</a:t>
              </a: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15-19</a:t>
              </a: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） </a:t>
              </a:r>
              <a:endPara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30" name="TextBox 3"/>
          <p:cNvSpPr txBox="1">
            <a:spLocks noChangeArrowheads="1"/>
          </p:cNvSpPr>
          <p:nvPr/>
        </p:nvSpPr>
        <p:spPr bwMode="auto">
          <a:xfrm>
            <a:off x="3486485" y="4407875"/>
            <a:ext cx="8337455" cy="82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2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4200" b="1" dirty="0">
                <a:latin typeface="楷体" panose="02010609060101010101" pitchFamily="49" charset="-122"/>
                <a:ea typeface="楷体" panose="02010609060101010101" pitchFamily="49" charset="-122"/>
              </a:rPr>
              <a:t>园中的</a:t>
            </a:r>
            <a:r>
              <a:rPr lang="zh-CN" altLang="en-US" sz="4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景物</a:t>
            </a:r>
            <a:r>
              <a:rPr lang="zh-CN" altLang="en-US" sz="4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/>
        </p:nvSpPr>
        <p:spPr>
          <a:xfrm rot="20426196">
            <a:off x="2508182" y="1587181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1" name="TextBox 132"/>
          <p:cNvSpPr txBox="1"/>
          <p:nvPr/>
        </p:nvSpPr>
        <p:spPr>
          <a:xfrm rot="1742177">
            <a:off x="4929683" y="1872320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 rot="1642433">
            <a:off x="5945327" y="1439052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1" name="矩形 110"/>
          <p:cNvSpPr/>
          <p:nvPr/>
        </p:nvSpPr>
        <p:spPr>
          <a:xfrm rot="21064060">
            <a:off x="3919298" y="1526373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16" name="TextBox 175"/>
          <p:cNvSpPr txBox="1"/>
          <p:nvPr/>
        </p:nvSpPr>
        <p:spPr>
          <a:xfrm>
            <a:off x="5641080" y="1170300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3" name="矩形 172"/>
          <p:cNvSpPr/>
          <p:nvPr/>
        </p:nvSpPr>
        <p:spPr>
          <a:xfrm rot="3053795">
            <a:off x="6383369" y="1699218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46" name="矩形 145"/>
          <p:cNvSpPr/>
          <p:nvPr/>
        </p:nvSpPr>
        <p:spPr>
          <a:xfrm rot="4940380">
            <a:off x="6364718" y="1740338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20426196">
            <a:off x="2635182" y="1714181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rot="932255">
            <a:off x="3361824" y="2263774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59097" y="3367374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 rot="19367115">
            <a:off x="3400593" y="5048237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" name="TextBox 20"/>
          <p:cNvSpPr txBox="1"/>
          <p:nvPr/>
        </p:nvSpPr>
        <p:spPr>
          <a:xfrm rot="20102271">
            <a:off x="7002935" y="3029294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rot="19673368">
            <a:off x="7010164" y="4504075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 rot="20435257">
            <a:off x="7324802" y="4301434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714445" y="4014125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7" name="TextBox 24"/>
          <p:cNvSpPr txBox="1"/>
          <p:nvPr/>
        </p:nvSpPr>
        <p:spPr>
          <a:xfrm>
            <a:off x="4750985" y="1855206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rot="4801694">
            <a:off x="9004346" y="3647127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rot="19356081">
            <a:off x="4154209" y="5223611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 rot="19338844">
            <a:off x="8403511" y="2473071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0" name="TextBox 28"/>
          <p:cNvSpPr txBox="1"/>
          <p:nvPr/>
        </p:nvSpPr>
        <p:spPr>
          <a:xfrm>
            <a:off x="5097633" y="3701098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 rot="19470065">
            <a:off x="5492873" y="5059270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 rot="1777412">
            <a:off x="6689749" y="2530976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 rot="2528037">
            <a:off x="7277299" y="2466965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20115591">
            <a:off x="9286283" y="2838011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 rot="19396186">
            <a:off x="8611804" y="4972992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4" name="TextBox 36"/>
          <p:cNvSpPr txBox="1"/>
          <p:nvPr/>
        </p:nvSpPr>
        <p:spPr>
          <a:xfrm rot="20029644">
            <a:off x="4644711" y="5022486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 rot="21112174">
            <a:off x="4911428" y="2415755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 rot="1555223">
            <a:off x="8853454" y="3522851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 rot="19322417">
            <a:off x="5666086" y="4490976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 rot="19205454">
            <a:off x="2475755" y="3240906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616711" y="4375487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7" name="TextBox 42"/>
          <p:cNvSpPr txBox="1"/>
          <p:nvPr/>
        </p:nvSpPr>
        <p:spPr>
          <a:xfrm rot="1417835">
            <a:off x="6366502" y="5029863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 rot="19673368">
            <a:off x="5425989" y="4720099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70" name="TextBox 44"/>
          <p:cNvSpPr txBox="1"/>
          <p:nvPr/>
        </p:nvSpPr>
        <p:spPr>
          <a:xfrm>
            <a:off x="3310825" y="3655406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 rot="4801694">
            <a:off x="2387612" y="4361110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 rot="1777412">
            <a:off x="3622957" y="2780277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 rot="2528037">
            <a:off x="5693312" y="3046049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 rot="20115591">
            <a:off x="8514907" y="4350179"/>
            <a:ext cx="697627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 rot="19321883">
            <a:off x="4142923" y="3589121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 rot="1555223">
            <a:off x="7874228" y="4638718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4" name="矩形 93"/>
          <p:cNvSpPr/>
          <p:nvPr/>
        </p:nvSpPr>
        <p:spPr>
          <a:xfrm rot="313524">
            <a:off x="3847336" y="4628583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6" name="TextBox 32"/>
          <p:cNvSpPr txBox="1"/>
          <p:nvPr/>
        </p:nvSpPr>
        <p:spPr>
          <a:xfrm rot="321549">
            <a:off x="6718975" y="3057307"/>
            <a:ext cx="1183601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8" name="TextBox 124"/>
          <p:cNvSpPr txBox="1"/>
          <p:nvPr/>
        </p:nvSpPr>
        <p:spPr>
          <a:xfrm rot="568373">
            <a:off x="7674880" y="2916845"/>
            <a:ext cx="1054119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 rot="2674432">
            <a:off x="3268726" y="3129128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 rot="1742177">
            <a:off x="4657117" y="2918710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2" name="矩形 101"/>
          <p:cNvSpPr/>
          <p:nvPr/>
        </p:nvSpPr>
        <p:spPr>
          <a:xfrm rot="21109292">
            <a:off x="2247317" y="4584185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3" name="TextBox 128"/>
          <p:cNvSpPr txBox="1"/>
          <p:nvPr/>
        </p:nvSpPr>
        <p:spPr>
          <a:xfrm rot="244448">
            <a:off x="5849659" y="2565242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 rot="21415545">
            <a:off x="3014628" y="5522748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13" name="矩形 112"/>
          <p:cNvSpPr/>
          <p:nvPr/>
        </p:nvSpPr>
        <p:spPr>
          <a:xfrm rot="577434">
            <a:off x="8041493" y="5294974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6751338" y="5355419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7" name="TextBox 132"/>
          <p:cNvSpPr txBox="1"/>
          <p:nvPr/>
        </p:nvSpPr>
        <p:spPr>
          <a:xfrm rot="1742177">
            <a:off x="4841418" y="2269195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9" name="矩形 118"/>
          <p:cNvSpPr/>
          <p:nvPr/>
        </p:nvSpPr>
        <p:spPr>
          <a:xfrm rot="6543871">
            <a:off x="8526709" y="2499956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21" name="矩形 120"/>
          <p:cNvSpPr/>
          <p:nvPr/>
        </p:nvSpPr>
        <p:spPr>
          <a:xfrm rot="21098258">
            <a:off x="3549095" y="4386251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2" name="矩形 121"/>
          <p:cNvSpPr/>
          <p:nvPr/>
        </p:nvSpPr>
        <p:spPr>
          <a:xfrm rot="21081021">
            <a:off x="7250235" y="2009019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3" name="矩形 122"/>
          <p:cNvSpPr/>
          <p:nvPr/>
        </p:nvSpPr>
        <p:spPr>
          <a:xfrm rot="21212242">
            <a:off x="4138356" y="2772419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24" name="矩形 123"/>
          <p:cNvSpPr/>
          <p:nvPr/>
        </p:nvSpPr>
        <p:spPr>
          <a:xfrm rot="1642433">
            <a:off x="5857062" y="1835927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5" name="矩形 124"/>
          <p:cNvSpPr/>
          <p:nvPr/>
        </p:nvSpPr>
        <p:spPr>
          <a:xfrm rot="4940380">
            <a:off x="2162862" y="5146834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6" name="矩形 125"/>
          <p:cNvSpPr/>
          <p:nvPr/>
        </p:nvSpPr>
        <p:spPr>
          <a:xfrm rot="3053795">
            <a:off x="7721194" y="4210233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27" name="矩形 126"/>
          <p:cNvSpPr/>
          <p:nvPr/>
        </p:nvSpPr>
        <p:spPr>
          <a:xfrm rot="257768">
            <a:off x="8080329" y="2061857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8" name="矩形 127"/>
          <p:cNvSpPr/>
          <p:nvPr/>
        </p:nvSpPr>
        <p:spPr>
          <a:xfrm rot="21138363">
            <a:off x="7575909" y="4800209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9" name="矩形 128"/>
          <p:cNvSpPr/>
          <p:nvPr/>
        </p:nvSpPr>
        <p:spPr>
          <a:xfrm rot="21064060">
            <a:off x="3831033" y="1923248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31" name="矩形 130"/>
          <p:cNvSpPr/>
          <p:nvPr/>
        </p:nvSpPr>
        <p:spPr>
          <a:xfrm rot="3297400">
            <a:off x="7700178" y="3058799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32" name="矩形 131"/>
          <p:cNvSpPr/>
          <p:nvPr/>
        </p:nvSpPr>
        <p:spPr>
          <a:xfrm rot="21064594">
            <a:off x="4512810" y="4026924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34" name="矩形 133"/>
          <p:cNvSpPr/>
          <p:nvPr/>
        </p:nvSpPr>
        <p:spPr>
          <a:xfrm rot="20947631">
            <a:off x="2507436" y="2950507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35" name="矩形 134"/>
          <p:cNvSpPr/>
          <p:nvPr/>
        </p:nvSpPr>
        <p:spPr>
          <a:xfrm rot="1742177">
            <a:off x="2615377" y="4578361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36" name="矩形 135"/>
          <p:cNvSpPr/>
          <p:nvPr/>
        </p:nvSpPr>
        <p:spPr>
          <a:xfrm rot="21415545">
            <a:off x="4272713" y="4256047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41" name="TextBox 151"/>
          <p:cNvSpPr txBox="1"/>
          <p:nvPr/>
        </p:nvSpPr>
        <p:spPr>
          <a:xfrm rot="1742177">
            <a:off x="2157549" y="3206742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42" name="矩形 141"/>
          <p:cNvSpPr/>
          <p:nvPr/>
        </p:nvSpPr>
        <p:spPr>
          <a:xfrm rot="6543871">
            <a:off x="1420809" y="4028892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44" name="矩形 143"/>
          <p:cNvSpPr/>
          <p:nvPr/>
        </p:nvSpPr>
        <p:spPr>
          <a:xfrm rot="3519589">
            <a:off x="2944186" y="2498973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49" name="矩形 148"/>
          <p:cNvSpPr/>
          <p:nvPr/>
        </p:nvSpPr>
        <p:spPr>
          <a:xfrm rot="4270214">
            <a:off x="4971895" y="2939017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50" name="矩形 149"/>
          <p:cNvSpPr/>
          <p:nvPr/>
        </p:nvSpPr>
        <p:spPr>
          <a:xfrm rot="257768">
            <a:off x="7361631" y="3886127"/>
            <a:ext cx="697627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1" name="矩形 150"/>
          <p:cNvSpPr/>
          <p:nvPr/>
        </p:nvSpPr>
        <p:spPr>
          <a:xfrm rot="21064060">
            <a:off x="3069643" y="3400053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52" name="矩形 151"/>
          <p:cNvSpPr/>
          <p:nvPr/>
        </p:nvSpPr>
        <p:spPr>
          <a:xfrm rot="3297400">
            <a:off x="6673341" y="4070838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3" name="矩形 152"/>
          <p:cNvSpPr/>
          <p:nvPr/>
        </p:nvSpPr>
        <p:spPr>
          <a:xfrm rot="2055701">
            <a:off x="3048368" y="5055718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8" name="TextBox 159"/>
          <p:cNvSpPr txBox="1"/>
          <p:nvPr/>
        </p:nvSpPr>
        <p:spPr>
          <a:xfrm rot="20979505">
            <a:off x="6094488" y="3388023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9" name="TextBox 160"/>
          <p:cNvSpPr txBox="1"/>
          <p:nvPr/>
        </p:nvSpPr>
        <p:spPr>
          <a:xfrm rot="568373">
            <a:off x="7339762" y="2833905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0" name="TextBox 162"/>
          <p:cNvSpPr txBox="1"/>
          <p:nvPr/>
        </p:nvSpPr>
        <p:spPr>
          <a:xfrm rot="19578942">
            <a:off x="7547920" y="3188052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3" name="TextBox 163"/>
          <p:cNvSpPr txBox="1"/>
          <p:nvPr/>
        </p:nvSpPr>
        <p:spPr>
          <a:xfrm rot="19578942">
            <a:off x="8243671" y="2836926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4" name="TextBox 164"/>
          <p:cNvSpPr txBox="1"/>
          <p:nvPr/>
        </p:nvSpPr>
        <p:spPr>
          <a:xfrm rot="19578942">
            <a:off x="8359668" y="4498965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5" name="TextBox 166"/>
          <p:cNvSpPr txBox="1"/>
          <p:nvPr/>
        </p:nvSpPr>
        <p:spPr>
          <a:xfrm rot="19578942">
            <a:off x="1951839" y="2915975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6" name="TextBox 167"/>
          <p:cNvSpPr txBox="1"/>
          <p:nvPr/>
        </p:nvSpPr>
        <p:spPr>
          <a:xfrm rot="19578942">
            <a:off x="1987317" y="4552996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7" name="TextBox 169"/>
          <p:cNvSpPr txBox="1"/>
          <p:nvPr/>
        </p:nvSpPr>
        <p:spPr>
          <a:xfrm>
            <a:off x="7353015" y="4951551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8" name="TextBox 170"/>
          <p:cNvSpPr txBox="1"/>
          <p:nvPr/>
        </p:nvSpPr>
        <p:spPr>
          <a:xfrm>
            <a:off x="4184663" y="2575287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9" name="TextBox 171"/>
          <p:cNvSpPr txBox="1"/>
          <p:nvPr/>
        </p:nvSpPr>
        <p:spPr>
          <a:xfrm>
            <a:off x="6704943" y="2791311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0" name="TextBox 172"/>
          <p:cNvSpPr txBox="1"/>
          <p:nvPr/>
        </p:nvSpPr>
        <p:spPr>
          <a:xfrm>
            <a:off x="7994256" y="5103396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1" name="TextBox 173"/>
          <p:cNvSpPr txBox="1"/>
          <p:nvPr/>
        </p:nvSpPr>
        <p:spPr>
          <a:xfrm>
            <a:off x="2208143" y="2480547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2" name="TextBox 174"/>
          <p:cNvSpPr txBox="1"/>
          <p:nvPr/>
        </p:nvSpPr>
        <p:spPr>
          <a:xfrm>
            <a:off x="3303569" y="4152919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4621270" y="1497325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3867036" y="3849762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8" name="矩形 177"/>
          <p:cNvSpPr/>
          <p:nvPr/>
        </p:nvSpPr>
        <p:spPr>
          <a:xfrm rot="21112174">
            <a:off x="5015923" y="5596706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80" name="矩形 179"/>
          <p:cNvSpPr/>
          <p:nvPr/>
        </p:nvSpPr>
        <p:spPr>
          <a:xfrm rot="21112174">
            <a:off x="2247133" y="3927923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82" name="矩形 181"/>
          <p:cNvSpPr/>
          <p:nvPr/>
        </p:nvSpPr>
        <p:spPr>
          <a:xfrm rot="3053795">
            <a:off x="6125559" y="1870668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84" name="矩形 183"/>
          <p:cNvSpPr/>
          <p:nvPr/>
        </p:nvSpPr>
        <p:spPr>
          <a:xfrm>
            <a:off x="4822799" y="4888456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6" name="矩形 185"/>
          <p:cNvSpPr/>
          <p:nvPr/>
        </p:nvSpPr>
        <p:spPr>
          <a:xfrm rot="19367115">
            <a:off x="4624729" y="3176029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7" name="矩形 186"/>
          <p:cNvSpPr/>
          <p:nvPr/>
        </p:nvSpPr>
        <p:spPr>
          <a:xfrm rot="19356081">
            <a:off x="5378345" y="3351403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5840847" y="2503279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9" name="矩形 188"/>
          <p:cNvSpPr/>
          <p:nvPr/>
        </p:nvSpPr>
        <p:spPr>
          <a:xfrm rot="313524">
            <a:off x="5425780" y="4016893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0" name="矩形 189"/>
          <p:cNvSpPr/>
          <p:nvPr/>
        </p:nvSpPr>
        <p:spPr>
          <a:xfrm rot="21109292">
            <a:off x="3471453" y="2711977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1" name="矩形 190"/>
          <p:cNvSpPr/>
          <p:nvPr/>
        </p:nvSpPr>
        <p:spPr>
          <a:xfrm rot="21098258">
            <a:off x="4773231" y="2514043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2" name="矩形 191"/>
          <p:cNvSpPr/>
          <p:nvPr/>
        </p:nvSpPr>
        <p:spPr>
          <a:xfrm rot="4940380">
            <a:off x="6181838" y="2014658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3" name="矩形 192"/>
          <p:cNvSpPr/>
          <p:nvPr/>
        </p:nvSpPr>
        <p:spPr>
          <a:xfrm rot="1742177">
            <a:off x="3911521" y="2634143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4" name="矩形 193"/>
          <p:cNvSpPr/>
          <p:nvPr/>
        </p:nvSpPr>
        <p:spPr>
          <a:xfrm rot="2055701">
            <a:off x="2629914" y="5059229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5" name="TextBox 190"/>
          <p:cNvSpPr txBox="1"/>
          <p:nvPr/>
        </p:nvSpPr>
        <p:spPr>
          <a:xfrm rot="19578942">
            <a:off x="3463124" y="4282941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97" name="TextBox 191"/>
          <p:cNvSpPr txBox="1"/>
          <p:nvPr/>
        </p:nvSpPr>
        <p:spPr>
          <a:xfrm>
            <a:off x="5408799" y="4951551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96" name="矩形 195"/>
          <p:cNvSpPr/>
          <p:nvPr/>
        </p:nvSpPr>
        <p:spPr>
          <a:xfrm rot="21112174">
            <a:off x="7287693" y="3711899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6272895" y="3871431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15" t="27192" b="3665"/>
          <a:stretch>
            <a:fillRect/>
          </a:stretch>
        </p:blipFill>
        <p:spPr>
          <a:xfrm>
            <a:off x="9872662" y="5371796"/>
            <a:ext cx="2352795" cy="14715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文本框 8"/>
          <p:cNvSpPr txBox="1"/>
          <p:nvPr/>
        </p:nvSpPr>
        <p:spPr>
          <a:xfrm>
            <a:off x="5560485" y="-2080684"/>
            <a:ext cx="1579033" cy="379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865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1865" b="1" dirty="0">
              <a:solidFill>
                <a:schemeClr val="bg1">
                  <a:lumMod val="9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292" name="图片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1" y="9165167"/>
            <a:ext cx="1579033" cy="503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文本框 51"/>
          <p:cNvSpPr txBox="1">
            <a:spLocks noChangeArrowheads="1"/>
          </p:cNvSpPr>
          <p:nvPr/>
        </p:nvSpPr>
        <p:spPr bwMode="auto">
          <a:xfrm rot="20439237">
            <a:off x="2014078" y="-1960162"/>
            <a:ext cx="609462" cy="194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zh-CN" sz="665">
                <a:solidFill>
                  <a:schemeClr val="bg1"/>
                </a:solidFill>
                <a:latin typeface="Arial" panose="020B0604020202020204" pitchFamily="34" charset="0"/>
              </a:rPr>
              <a:t>状元成才路</a:t>
            </a:r>
            <a:endParaRPr lang="zh-CN" altLang="zh-CN" sz="665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" name="文本框 50"/>
          <p:cNvSpPr txBox="1">
            <a:spLocks noChangeArrowheads="1"/>
          </p:cNvSpPr>
          <p:nvPr/>
        </p:nvSpPr>
        <p:spPr bwMode="auto">
          <a:xfrm rot="1480325">
            <a:off x="8152412" y="-1934762"/>
            <a:ext cx="609462" cy="19499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zh-CN" sz="665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  <a:endParaRPr lang="zh-CN" altLang="zh-CN" sz="665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7" name="文本框 49"/>
          <p:cNvSpPr txBox="1">
            <a:spLocks noChangeArrowheads="1"/>
          </p:cNvSpPr>
          <p:nvPr/>
        </p:nvSpPr>
        <p:spPr bwMode="auto">
          <a:xfrm rot="21429897">
            <a:off x="1074278" y="9067673"/>
            <a:ext cx="609462" cy="19499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zh-CN" sz="665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  <a:endParaRPr lang="zh-CN" altLang="zh-CN" sz="665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8" name="文本框 45"/>
          <p:cNvSpPr txBox="1">
            <a:spLocks noChangeArrowheads="1"/>
          </p:cNvSpPr>
          <p:nvPr/>
        </p:nvSpPr>
        <p:spPr bwMode="auto">
          <a:xfrm rot="20220000">
            <a:off x="10129378" y="9084606"/>
            <a:ext cx="609462" cy="19499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zh-CN" sz="665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  <a:endParaRPr lang="zh-CN" altLang="zh-CN" sz="665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15" name="图片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191" y="2283112"/>
            <a:ext cx="1589180" cy="1793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370" y="1481224"/>
            <a:ext cx="2979711" cy="166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3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070" y="1287590"/>
            <a:ext cx="1421270" cy="1518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1662343" y="3834751"/>
            <a:ext cx="1213794" cy="70788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wrap="none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000" b="1" kern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栽花</a:t>
            </a:r>
            <a:endParaRPr lang="en-US" altLang="zh-CN" sz="4000" b="1" kern="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349907" y="2953856"/>
            <a:ext cx="1213794" cy="70788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wrap="none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000" b="1" kern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拔草</a:t>
            </a:r>
            <a:endParaRPr lang="en-US" altLang="zh-CN" sz="4000" b="1" kern="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155956" y="2806433"/>
            <a:ext cx="1213794" cy="70788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wrap="none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000" b="1" kern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铲地</a:t>
            </a:r>
            <a:endParaRPr lang="en-US" altLang="zh-CN" sz="4000" b="1" kern="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538916" y="3960881"/>
            <a:ext cx="1213794" cy="70788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wrap="none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000" b="1" kern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4000" b="1" kern="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Box 5"/>
          <p:cNvSpPr txBox="1">
            <a:spLocks noChangeArrowheads="1"/>
          </p:cNvSpPr>
          <p:nvPr/>
        </p:nvSpPr>
        <p:spPr bwMode="auto">
          <a:xfrm>
            <a:off x="220672" y="114878"/>
            <a:ext cx="11750655" cy="1471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571500" indent="-5715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快读默读课文第二部分，说一说：</a:t>
            </a:r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“我”和祖父在园子里做了什么？</a:t>
            </a:r>
            <a:endParaRPr lang="en-US" altLang="zh-CN" sz="4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2" name="组合 35"/>
          <p:cNvGrpSpPr/>
          <p:nvPr/>
        </p:nvGrpSpPr>
        <p:grpSpPr bwMode="auto">
          <a:xfrm>
            <a:off x="3928589" y="4388151"/>
            <a:ext cx="2319338" cy="1796960"/>
            <a:chOff x="1933160" y="2797127"/>
            <a:chExt cx="2319025" cy="1797325"/>
          </a:xfrm>
        </p:grpSpPr>
        <p:sp>
          <p:nvSpPr>
            <p:cNvPr id="33" name="文本框 32"/>
            <p:cNvSpPr txBox="1"/>
            <p:nvPr/>
          </p:nvSpPr>
          <p:spPr>
            <a:xfrm>
              <a:off x="1933160" y="3886423"/>
              <a:ext cx="2319025" cy="708029"/>
            </a:xfrm>
            <a:prstGeom prst="rect">
              <a:avLst/>
            </a:prstGeom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defTabSz="685800">
                <a:defRPr/>
              </a:pPr>
              <a:r>
                <a:rPr lang="zh-CN" altLang="en-US" sz="4000" b="1" kern="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种小白菜</a:t>
              </a:r>
              <a:endParaRPr lang="zh-CN" altLang="en-US" sz="4000" b="1" kern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34" name="图片 3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8374" y="2797127"/>
              <a:ext cx="1261163" cy="1206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" name="组合 42"/>
          <p:cNvGrpSpPr/>
          <p:nvPr/>
        </p:nvGrpSpPr>
        <p:grpSpPr bwMode="auto">
          <a:xfrm>
            <a:off x="7169935" y="4367785"/>
            <a:ext cx="1398447" cy="1749151"/>
            <a:chOff x="3278741" y="3308535"/>
            <a:chExt cx="1399256" cy="1746721"/>
          </a:xfrm>
        </p:grpSpPr>
        <p:sp>
          <p:nvSpPr>
            <p:cNvPr id="36" name="文本框 27"/>
            <p:cNvSpPr txBox="1">
              <a:spLocks noChangeArrowheads="1"/>
            </p:cNvSpPr>
            <p:nvPr/>
          </p:nvSpPr>
          <p:spPr bwMode="auto">
            <a:xfrm>
              <a:off x="3278741" y="4348354"/>
              <a:ext cx="1262063" cy="706902"/>
            </a:xfrm>
            <a:prstGeom prst="rect">
              <a:avLst/>
            </a:prstGeom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defRPr/>
              </a:pPr>
              <a:r>
                <a:rPr lang="zh-CN" altLang="en-US" sz="4000" b="1" kern="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浇水</a:t>
              </a:r>
              <a:endParaRPr lang="zh-CN" altLang="en-US" sz="4000" b="1" kern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37" name="图片 4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2049" y="3308535"/>
              <a:ext cx="1355948" cy="1123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/>
        </p:nvSpPr>
        <p:spPr>
          <a:xfrm rot="20426196">
            <a:off x="974022" y="475296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1" name="TextBox 132"/>
          <p:cNvSpPr txBox="1"/>
          <p:nvPr/>
        </p:nvSpPr>
        <p:spPr>
          <a:xfrm rot="1742177">
            <a:off x="3395523" y="760435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 rot="1642433">
            <a:off x="4411167" y="327167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1" name="矩形 110"/>
          <p:cNvSpPr/>
          <p:nvPr/>
        </p:nvSpPr>
        <p:spPr>
          <a:xfrm rot="21064060">
            <a:off x="2385138" y="414488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16" name="TextBox 175"/>
          <p:cNvSpPr txBox="1"/>
          <p:nvPr/>
        </p:nvSpPr>
        <p:spPr>
          <a:xfrm>
            <a:off x="4106920" y="58415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3" name="矩形 172"/>
          <p:cNvSpPr/>
          <p:nvPr/>
        </p:nvSpPr>
        <p:spPr>
          <a:xfrm rot="3053795">
            <a:off x="4849209" y="587333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46" name="矩形 145"/>
          <p:cNvSpPr/>
          <p:nvPr/>
        </p:nvSpPr>
        <p:spPr>
          <a:xfrm rot="4940380">
            <a:off x="4830558" y="628453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20426196">
            <a:off x="1101022" y="602296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 rot="932255">
            <a:off x="1827664" y="1151889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4937" y="2255489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rot="19367115">
            <a:off x="1866433" y="3936352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7" name="TextBox 20"/>
          <p:cNvSpPr txBox="1"/>
          <p:nvPr/>
        </p:nvSpPr>
        <p:spPr>
          <a:xfrm rot="20102271">
            <a:off x="5468775" y="1917409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 rot="19673368">
            <a:off x="5476004" y="3392190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 rot="20435257">
            <a:off x="5790642" y="3189549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80285" y="2902240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3216825" y="743321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rot="4801694">
            <a:off x="7470186" y="2535242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 rot="19356081">
            <a:off x="2620049" y="4111726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 rot="19338844">
            <a:off x="6869351" y="1361186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0" name="TextBox 28"/>
          <p:cNvSpPr txBox="1"/>
          <p:nvPr/>
        </p:nvSpPr>
        <p:spPr>
          <a:xfrm>
            <a:off x="3563473" y="2589213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 rot="19470065">
            <a:off x="3958713" y="3947385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 rot="1777412">
            <a:off x="5155589" y="1419091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 rot="2528037">
            <a:off x="5743139" y="1355080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20115591">
            <a:off x="7752123" y="1726126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 rot="19396186">
            <a:off x="7077644" y="3861107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4" name="TextBox 36"/>
          <p:cNvSpPr txBox="1"/>
          <p:nvPr/>
        </p:nvSpPr>
        <p:spPr>
          <a:xfrm rot="20029644">
            <a:off x="3110551" y="3910601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 rot="21112174">
            <a:off x="3377268" y="1303870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 rot="1555223">
            <a:off x="7319294" y="2410966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 rot="19322417">
            <a:off x="4131926" y="3379091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 rot="19205454">
            <a:off x="941595" y="2129021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082551" y="3263602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7" name="TextBox 42"/>
          <p:cNvSpPr txBox="1"/>
          <p:nvPr/>
        </p:nvSpPr>
        <p:spPr>
          <a:xfrm rot="1417835">
            <a:off x="4832342" y="3917978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 rot="19673368">
            <a:off x="3891829" y="3608214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70" name="TextBox 44"/>
          <p:cNvSpPr txBox="1"/>
          <p:nvPr/>
        </p:nvSpPr>
        <p:spPr>
          <a:xfrm>
            <a:off x="1776665" y="2543521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 rot="4801694">
            <a:off x="853452" y="3249225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 rot="1777412">
            <a:off x="2088797" y="1668392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 rot="2528037">
            <a:off x="4159152" y="1934164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 rot="20115591">
            <a:off x="6980747" y="3238294"/>
            <a:ext cx="697627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 rot="19321883">
            <a:off x="2608763" y="2477236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 rot="1555223">
            <a:off x="6340068" y="3526833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4" name="矩形 93"/>
          <p:cNvSpPr/>
          <p:nvPr/>
        </p:nvSpPr>
        <p:spPr>
          <a:xfrm rot="313524">
            <a:off x="2313176" y="3516698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6" name="TextBox 32"/>
          <p:cNvSpPr txBox="1"/>
          <p:nvPr/>
        </p:nvSpPr>
        <p:spPr>
          <a:xfrm rot="321549">
            <a:off x="5184815" y="1945422"/>
            <a:ext cx="1183601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8" name="TextBox 124"/>
          <p:cNvSpPr txBox="1"/>
          <p:nvPr/>
        </p:nvSpPr>
        <p:spPr>
          <a:xfrm rot="568373">
            <a:off x="6140720" y="1804960"/>
            <a:ext cx="1054119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 rot="2674432">
            <a:off x="1734566" y="2017243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 rot="1742177">
            <a:off x="3122957" y="1806825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2" name="矩形 101"/>
          <p:cNvSpPr/>
          <p:nvPr/>
        </p:nvSpPr>
        <p:spPr>
          <a:xfrm rot="21109292">
            <a:off x="713157" y="3472300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3" name="TextBox 128"/>
          <p:cNvSpPr txBox="1"/>
          <p:nvPr/>
        </p:nvSpPr>
        <p:spPr>
          <a:xfrm rot="244448">
            <a:off x="4315499" y="1453357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 rot="21415545">
            <a:off x="1480468" y="4410863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13" name="矩形 112"/>
          <p:cNvSpPr/>
          <p:nvPr/>
        </p:nvSpPr>
        <p:spPr>
          <a:xfrm rot="577434">
            <a:off x="6507333" y="4183089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5217178" y="4243534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7" name="TextBox 132"/>
          <p:cNvSpPr txBox="1"/>
          <p:nvPr/>
        </p:nvSpPr>
        <p:spPr>
          <a:xfrm rot="1742177">
            <a:off x="3307258" y="1157310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9" name="矩形 118"/>
          <p:cNvSpPr/>
          <p:nvPr/>
        </p:nvSpPr>
        <p:spPr>
          <a:xfrm rot="6543871">
            <a:off x="6992549" y="1388071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21" name="矩形 120"/>
          <p:cNvSpPr/>
          <p:nvPr/>
        </p:nvSpPr>
        <p:spPr>
          <a:xfrm rot="21098258">
            <a:off x="2014935" y="3274366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2" name="矩形 121"/>
          <p:cNvSpPr/>
          <p:nvPr/>
        </p:nvSpPr>
        <p:spPr>
          <a:xfrm rot="21081021">
            <a:off x="5716075" y="897134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3" name="矩形 122"/>
          <p:cNvSpPr/>
          <p:nvPr/>
        </p:nvSpPr>
        <p:spPr>
          <a:xfrm rot="21212242">
            <a:off x="2604196" y="1660534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24" name="矩形 123"/>
          <p:cNvSpPr/>
          <p:nvPr/>
        </p:nvSpPr>
        <p:spPr>
          <a:xfrm rot="1642433">
            <a:off x="4322902" y="724042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5" name="矩形 124"/>
          <p:cNvSpPr/>
          <p:nvPr/>
        </p:nvSpPr>
        <p:spPr>
          <a:xfrm rot="4940380">
            <a:off x="628702" y="4034949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6" name="矩形 125"/>
          <p:cNvSpPr/>
          <p:nvPr/>
        </p:nvSpPr>
        <p:spPr>
          <a:xfrm rot="3053795">
            <a:off x="6187034" y="3098348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27" name="矩形 126"/>
          <p:cNvSpPr/>
          <p:nvPr/>
        </p:nvSpPr>
        <p:spPr>
          <a:xfrm rot="257768">
            <a:off x="6546169" y="949972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8" name="矩形 127"/>
          <p:cNvSpPr/>
          <p:nvPr/>
        </p:nvSpPr>
        <p:spPr>
          <a:xfrm rot="21138363">
            <a:off x="6041749" y="3688324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9" name="矩形 128"/>
          <p:cNvSpPr/>
          <p:nvPr/>
        </p:nvSpPr>
        <p:spPr>
          <a:xfrm rot="21064060">
            <a:off x="2296873" y="811363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31" name="矩形 130"/>
          <p:cNvSpPr/>
          <p:nvPr/>
        </p:nvSpPr>
        <p:spPr>
          <a:xfrm rot="3297400">
            <a:off x="6166018" y="1946914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32" name="矩形 131"/>
          <p:cNvSpPr/>
          <p:nvPr/>
        </p:nvSpPr>
        <p:spPr>
          <a:xfrm rot="21064594">
            <a:off x="2978650" y="2915039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34" name="矩形 133"/>
          <p:cNvSpPr/>
          <p:nvPr/>
        </p:nvSpPr>
        <p:spPr>
          <a:xfrm rot="20947631">
            <a:off x="973276" y="1838622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35" name="矩形 134"/>
          <p:cNvSpPr/>
          <p:nvPr/>
        </p:nvSpPr>
        <p:spPr>
          <a:xfrm rot="1742177">
            <a:off x="1081217" y="3466476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36" name="矩形 135"/>
          <p:cNvSpPr/>
          <p:nvPr/>
        </p:nvSpPr>
        <p:spPr>
          <a:xfrm rot="21415545">
            <a:off x="2738553" y="3144162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41" name="TextBox 151"/>
          <p:cNvSpPr txBox="1"/>
          <p:nvPr/>
        </p:nvSpPr>
        <p:spPr>
          <a:xfrm rot="1742177">
            <a:off x="623389" y="2094857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42" name="矩形 141"/>
          <p:cNvSpPr/>
          <p:nvPr/>
        </p:nvSpPr>
        <p:spPr>
          <a:xfrm rot="6543871">
            <a:off x="-113351" y="2917007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44" name="矩形 143"/>
          <p:cNvSpPr/>
          <p:nvPr/>
        </p:nvSpPr>
        <p:spPr>
          <a:xfrm rot="3519589">
            <a:off x="1410026" y="1387088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49" name="矩形 148"/>
          <p:cNvSpPr/>
          <p:nvPr/>
        </p:nvSpPr>
        <p:spPr>
          <a:xfrm rot="4270214">
            <a:off x="3437735" y="1827132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50" name="矩形 149"/>
          <p:cNvSpPr/>
          <p:nvPr/>
        </p:nvSpPr>
        <p:spPr>
          <a:xfrm rot="257768">
            <a:off x="5827471" y="2774242"/>
            <a:ext cx="697627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1" name="矩形 150"/>
          <p:cNvSpPr/>
          <p:nvPr/>
        </p:nvSpPr>
        <p:spPr>
          <a:xfrm rot="21064060">
            <a:off x="1535483" y="2288168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52" name="矩形 151"/>
          <p:cNvSpPr/>
          <p:nvPr/>
        </p:nvSpPr>
        <p:spPr>
          <a:xfrm rot="3297400">
            <a:off x="5139181" y="2958953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3" name="矩形 152"/>
          <p:cNvSpPr/>
          <p:nvPr/>
        </p:nvSpPr>
        <p:spPr>
          <a:xfrm rot="2055701">
            <a:off x="1514208" y="3943833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8" name="TextBox 159"/>
          <p:cNvSpPr txBox="1"/>
          <p:nvPr/>
        </p:nvSpPr>
        <p:spPr>
          <a:xfrm rot="20979505">
            <a:off x="4560328" y="2276138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9" name="TextBox 160"/>
          <p:cNvSpPr txBox="1"/>
          <p:nvPr/>
        </p:nvSpPr>
        <p:spPr>
          <a:xfrm rot="568373">
            <a:off x="5805602" y="1722020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0" name="TextBox 162"/>
          <p:cNvSpPr txBox="1"/>
          <p:nvPr/>
        </p:nvSpPr>
        <p:spPr>
          <a:xfrm rot="19578942">
            <a:off x="6013760" y="2076167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3" name="TextBox 163"/>
          <p:cNvSpPr txBox="1"/>
          <p:nvPr/>
        </p:nvSpPr>
        <p:spPr>
          <a:xfrm rot="19578942">
            <a:off x="6709511" y="1725041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4" name="TextBox 164"/>
          <p:cNvSpPr txBox="1"/>
          <p:nvPr/>
        </p:nvSpPr>
        <p:spPr>
          <a:xfrm rot="19578942">
            <a:off x="6825508" y="3387080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5" name="TextBox 166"/>
          <p:cNvSpPr txBox="1"/>
          <p:nvPr/>
        </p:nvSpPr>
        <p:spPr>
          <a:xfrm rot="19578942">
            <a:off x="417679" y="1804090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6" name="TextBox 167"/>
          <p:cNvSpPr txBox="1"/>
          <p:nvPr/>
        </p:nvSpPr>
        <p:spPr>
          <a:xfrm rot="19578942">
            <a:off x="453157" y="3441111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7" name="TextBox 169"/>
          <p:cNvSpPr txBox="1"/>
          <p:nvPr/>
        </p:nvSpPr>
        <p:spPr>
          <a:xfrm>
            <a:off x="5818855" y="3839666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8" name="TextBox 170"/>
          <p:cNvSpPr txBox="1"/>
          <p:nvPr/>
        </p:nvSpPr>
        <p:spPr>
          <a:xfrm>
            <a:off x="2650503" y="1463402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9" name="TextBox 171"/>
          <p:cNvSpPr txBox="1"/>
          <p:nvPr/>
        </p:nvSpPr>
        <p:spPr>
          <a:xfrm>
            <a:off x="5170783" y="1679426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0" name="TextBox 172"/>
          <p:cNvSpPr txBox="1"/>
          <p:nvPr/>
        </p:nvSpPr>
        <p:spPr>
          <a:xfrm>
            <a:off x="6460096" y="3991511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1" name="TextBox 173"/>
          <p:cNvSpPr txBox="1"/>
          <p:nvPr/>
        </p:nvSpPr>
        <p:spPr>
          <a:xfrm>
            <a:off x="673983" y="1368662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2" name="TextBox 174"/>
          <p:cNvSpPr txBox="1"/>
          <p:nvPr/>
        </p:nvSpPr>
        <p:spPr>
          <a:xfrm>
            <a:off x="1769409" y="3041034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3087110" y="385440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2332876" y="2737877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8" name="矩形 177"/>
          <p:cNvSpPr/>
          <p:nvPr/>
        </p:nvSpPr>
        <p:spPr>
          <a:xfrm rot="21112174">
            <a:off x="3481763" y="4484821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80" name="矩形 179"/>
          <p:cNvSpPr/>
          <p:nvPr/>
        </p:nvSpPr>
        <p:spPr>
          <a:xfrm rot="21112174">
            <a:off x="712973" y="2816038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82" name="矩形 181"/>
          <p:cNvSpPr/>
          <p:nvPr/>
        </p:nvSpPr>
        <p:spPr>
          <a:xfrm rot="3053795">
            <a:off x="4591399" y="758783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84" name="矩形 183"/>
          <p:cNvSpPr/>
          <p:nvPr/>
        </p:nvSpPr>
        <p:spPr>
          <a:xfrm>
            <a:off x="3288639" y="3776571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6" name="矩形 185"/>
          <p:cNvSpPr/>
          <p:nvPr/>
        </p:nvSpPr>
        <p:spPr>
          <a:xfrm rot="19367115">
            <a:off x="3090569" y="2064144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7" name="矩形 186"/>
          <p:cNvSpPr/>
          <p:nvPr/>
        </p:nvSpPr>
        <p:spPr>
          <a:xfrm rot="19356081">
            <a:off x="3844185" y="2239518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4306687" y="1391394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9" name="矩形 188"/>
          <p:cNvSpPr/>
          <p:nvPr/>
        </p:nvSpPr>
        <p:spPr>
          <a:xfrm rot="313524">
            <a:off x="3891620" y="2905008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0" name="矩形 189"/>
          <p:cNvSpPr/>
          <p:nvPr/>
        </p:nvSpPr>
        <p:spPr>
          <a:xfrm rot="21109292">
            <a:off x="1937293" y="1600092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1" name="矩形 190"/>
          <p:cNvSpPr/>
          <p:nvPr/>
        </p:nvSpPr>
        <p:spPr>
          <a:xfrm rot="21098258">
            <a:off x="3239071" y="1402158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2" name="矩形 191"/>
          <p:cNvSpPr/>
          <p:nvPr/>
        </p:nvSpPr>
        <p:spPr>
          <a:xfrm rot="4940380">
            <a:off x="4647678" y="902773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3" name="矩形 192"/>
          <p:cNvSpPr/>
          <p:nvPr/>
        </p:nvSpPr>
        <p:spPr>
          <a:xfrm rot="1742177">
            <a:off x="2377361" y="1522258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4" name="矩形 193"/>
          <p:cNvSpPr/>
          <p:nvPr/>
        </p:nvSpPr>
        <p:spPr>
          <a:xfrm rot="2055701">
            <a:off x="1095754" y="3947344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5" name="TextBox 190"/>
          <p:cNvSpPr txBox="1"/>
          <p:nvPr/>
        </p:nvSpPr>
        <p:spPr>
          <a:xfrm rot="19578942">
            <a:off x="1928964" y="3171056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97" name="TextBox 191"/>
          <p:cNvSpPr txBox="1"/>
          <p:nvPr/>
        </p:nvSpPr>
        <p:spPr>
          <a:xfrm>
            <a:off x="3874639" y="3839666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96" name="矩形 195"/>
          <p:cNvSpPr/>
          <p:nvPr/>
        </p:nvSpPr>
        <p:spPr>
          <a:xfrm rot="21112174">
            <a:off x="5753533" y="2600014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4738735" y="2759546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39041" y="1450106"/>
            <a:ext cx="2198203" cy="1067596"/>
            <a:chOff x="993608" y="1715008"/>
            <a:chExt cx="2563408" cy="1139881"/>
          </a:xfrm>
        </p:grpSpPr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1206752" y="1715008"/>
              <a:ext cx="2350264" cy="1139881"/>
            </a:xfrm>
            <a:prstGeom prst="wedgeRoundRectCallout">
              <a:avLst>
                <a:gd name="adj1" fmla="val 23711"/>
                <a:gd name="adj2" fmla="val -50143"/>
                <a:gd name="adj3" fmla="val 16667"/>
              </a:avLst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93608" y="1801953"/>
              <a:ext cx="203022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（</a:t>
              </a: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1-3</a:t>
              </a: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）</a:t>
              </a:r>
              <a:endPara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2955000" y="1580314"/>
            <a:ext cx="7512621" cy="705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园中的</a:t>
            </a:r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景物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6918" y="2818701"/>
            <a:ext cx="2350326" cy="1073912"/>
            <a:chOff x="842688" y="1715008"/>
            <a:chExt cx="2714328" cy="1073912"/>
          </a:xfrm>
        </p:grpSpPr>
        <p:sp>
          <p:nvSpPr>
            <p:cNvPr id="20" name="AutoShape 3"/>
            <p:cNvSpPr>
              <a:spLocks noChangeArrowheads="1"/>
            </p:cNvSpPr>
            <p:nvPr/>
          </p:nvSpPr>
          <p:spPr bwMode="auto">
            <a:xfrm>
              <a:off x="1206754" y="1715008"/>
              <a:ext cx="2350262" cy="1073912"/>
            </a:xfrm>
            <a:prstGeom prst="wedgeRoundRectCallout">
              <a:avLst>
                <a:gd name="adj1" fmla="val 23711"/>
                <a:gd name="adj2" fmla="val -50143"/>
                <a:gd name="adj3" fmla="val 16667"/>
              </a:avLst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9525" cap="flat" cmpd="sng" algn="ctr">
              <a:solidFill>
                <a:srgbClr val="00B0F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42688" y="1873214"/>
              <a:ext cx="251460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（</a:t>
              </a: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4-14</a:t>
              </a: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）</a:t>
              </a:r>
              <a:endPara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24" name="TextBox 3"/>
          <p:cNvSpPr txBox="1">
            <a:spLocks noChangeArrowheads="1"/>
          </p:cNvSpPr>
          <p:nvPr/>
        </p:nvSpPr>
        <p:spPr bwMode="auto">
          <a:xfrm>
            <a:off x="2482124" y="3112310"/>
            <a:ext cx="7512621" cy="70519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“我”和祖父在园子里的</a:t>
            </a:r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活动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-28348" y="4193612"/>
            <a:ext cx="2510472" cy="1073912"/>
            <a:chOff x="683602" y="1715008"/>
            <a:chExt cx="2873414" cy="1073912"/>
          </a:xfrm>
        </p:grpSpPr>
        <p:sp>
          <p:nvSpPr>
            <p:cNvPr id="26" name="AutoShape 3"/>
            <p:cNvSpPr>
              <a:spLocks noChangeArrowheads="1"/>
            </p:cNvSpPr>
            <p:nvPr/>
          </p:nvSpPr>
          <p:spPr bwMode="auto">
            <a:xfrm>
              <a:off x="1206754" y="1715008"/>
              <a:ext cx="2350262" cy="1073912"/>
            </a:xfrm>
            <a:prstGeom prst="wedgeRoundRectCallout">
              <a:avLst>
                <a:gd name="adj1" fmla="val 23711"/>
                <a:gd name="adj2" fmla="val -50143"/>
                <a:gd name="adj3" fmla="val 16667"/>
              </a:avLst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9525" cap="flat" cmpd="sng" algn="ctr">
              <a:solidFill>
                <a:srgbClr val="FFC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83602" y="1830532"/>
              <a:ext cx="272843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（</a:t>
              </a: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15-19</a:t>
              </a: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） </a:t>
              </a:r>
              <a:endPara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sp>
        <p:nvSpPr>
          <p:cNvPr id="30" name="TextBox 3"/>
          <p:cNvSpPr txBox="1">
            <a:spLocks noChangeArrowheads="1"/>
          </p:cNvSpPr>
          <p:nvPr/>
        </p:nvSpPr>
        <p:spPr bwMode="auto">
          <a:xfrm>
            <a:off x="2888730" y="4480570"/>
            <a:ext cx="8337455" cy="792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园中的</a:t>
            </a:r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景物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1" name="组合 1"/>
          <p:cNvGrpSpPr/>
          <p:nvPr/>
        </p:nvGrpSpPr>
        <p:grpSpPr bwMode="auto">
          <a:xfrm>
            <a:off x="9788449" y="1498166"/>
            <a:ext cx="1751621" cy="1108124"/>
            <a:chOff x="604106" y="145453"/>
            <a:chExt cx="1070343" cy="731560"/>
          </a:xfrm>
        </p:grpSpPr>
        <p:sp>
          <p:nvSpPr>
            <p:cNvPr id="32" name="AutoShape 3"/>
            <p:cNvSpPr>
              <a:spLocks noChangeArrowheads="1"/>
            </p:cNvSpPr>
            <p:nvPr/>
          </p:nvSpPr>
          <p:spPr bwMode="auto">
            <a:xfrm>
              <a:off x="604106" y="145453"/>
              <a:ext cx="1070343" cy="700360"/>
            </a:xfrm>
            <a:prstGeom prst="wedgeRoundRectCallout">
              <a:avLst>
                <a:gd name="adj1" fmla="val 23711"/>
                <a:gd name="adj2" fmla="val -50143"/>
                <a:gd name="adj3" fmla="val 16667"/>
              </a:avLst>
            </a:prstGeom>
            <a:solidFill>
              <a:sysClr val="window" lastClr="FFFFFF"/>
            </a:solidFill>
            <a:ln w="25400" cap="flat" cmpd="sng" algn="ctr">
              <a:solidFill>
                <a:srgbClr val="9BBB59"/>
              </a:solidFill>
              <a:prstDash val="solid"/>
            </a:ln>
            <a:effectLst/>
          </p:spPr>
          <p:txBody>
            <a:bodyPr/>
            <a:lstStyle/>
            <a:p>
              <a:pPr defTabSz="914400" eaLnBrk="0" hangingPunct="0">
                <a:defRPr/>
              </a:pPr>
              <a:endParaRPr lang="en-US" sz="4000" kern="0" dirty="0">
                <a:solidFill>
                  <a:srgbClr val="00FFFF"/>
                </a:solidFill>
                <a:latin typeface="Times New Roman" panose="02020603050405020304" pitchFamily="18" charset="0"/>
                <a:ea typeface="隶书" panose="02010509060101010101" pitchFamily="49" charset="-122"/>
              </a:endParaRPr>
            </a:p>
          </p:txBody>
        </p:sp>
        <p:sp>
          <p:nvSpPr>
            <p:cNvPr id="33" name="Rectangle 5"/>
            <p:cNvSpPr>
              <a:spLocks noChangeArrowheads="1"/>
            </p:cNvSpPr>
            <p:nvPr/>
          </p:nvSpPr>
          <p:spPr bwMode="auto">
            <a:xfrm>
              <a:off x="725811" y="145453"/>
              <a:ext cx="826933" cy="731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4400" b="1" kern="0" dirty="0">
                  <a:solidFill>
                    <a:srgbClr val="FF0000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 </a:t>
              </a:r>
              <a:r>
                <a:rPr lang="zh-CN" altLang="en-US" sz="6600" b="1" kern="0" dirty="0">
                  <a:solidFill>
                    <a:srgbClr val="FF0000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景</a:t>
              </a:r>
              <a:endParaRPr lang="zh-CN" altLang="en-US" sz="5400" b="1" kern="0" dirty="0">
                <a:solidFill>
                  <a:srgbClr val="FF0000"/>
                </a:solidFill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4" name="组合 1"/>
          <p:cNvGrpSpPr/>
          <p:nvPr/>
        </p:nvGrpSpPr>
        <p:grpSpPr bwMode="auto">
          <a:xfrm>
            <a:off x="9837320" y="4344974"/>
            <a:ext cx="1751621" cy="1108124"/>
            <a:chOff x="604106" y="145453"/>
            <a:chExt cx="1070343" cy="731560"/>
          </a:xfrm>
        </p:grpSpPr>
        <p:sp>
          <p:nvSpPr>
            <p:cNvPr id="35" name="AutoShape 3"/>
            <p:cNvSpPr>
              <a:spLocks noChangeArrowheads="1"/>
            </p:cNvSpPr>
            <p:nvPr/>
          </p:nvSpPr>
          <p:spPr bwMode="auto">
            <a:xfrm>
              <a:off x="604106" y="145453"/>
              <a:ext cx="1070343" cy="700360"/>
            </a:xfrm>
            <a:prstGeom prst="wedgeRoundRectCallout">
              <a:avLst>
                <a:gd name="adj1" fmla="val 23711"/>
                <a:gd name="adj2" fmla="val -50143"/>
                <a:gd name="adj3" fmla="val 16667"/>
              </a:avLst>
            </a:prstGeom>
            <a:solidFill>
              <a:sysClr val="window" lastClr="FFFFFF"/>
            </a:solidFill>
            <a:ln w="25400" cap="flat" cmpd="sng" algn="ctr">
              <a:solidFill>
                <a:srgbClr val="9BBB59"/>
              </a:solidFill>
              <a:prstDash val="solid"/>
            </a:ln>
            <a:effectLst/>
          </p:spPr>
          <p:txBody>
            <a:bodyPr/>
            <a:lstStyle/>
            <a:p>
              <a:pPr defTabSz="914400" eaLnBrk="0" hangingPunct="0">
                <a:defRPr/>
              </a:pPr>
              <a:endParaRPr lang="en-US" sz="4000" kern="0" dirty="0">
                <a:solidFill>
                  <a:srgbClr val="00FFFF"/>
                </a:solidFill>
                <a:latin typeface="Times New Roman" panose="02020603050405020304" pitchFamily="18" charset="0"/>
                <a:ea typeface="隶书" panose="02010509060101010101" pitchFamily="49" charset="-122"/>
              </a:endParaRPr>
            </a:p>
          </p:txBody>
        </p:sp>
        <p:sp>
          <p:nvSpPr>
            <p:cNvPr id="36" name="Rectangle 5"/>
            <p:cNvSpPr>
              <a:spLocks noChangeArrowheads="1"/>
            </p:cNvSpPr>
            <p:nvPr/>
          </p:nvSpPr>
          <p:spPr bwMode="auto">
            <a:xfrm>
              <a:off x="725811" y="145453"/>
              <a:ext cx="826933" cy="731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4400" b="1" kern="0" dirty="0">
                  <a:solidFill>
                    <a:srgbClr val="FF0000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 </a:t>
              </a:r>
              <a:r>
                <a:rPr lang="zh-CN" altLang="en-US" sz="6600" b="1" kern="0" dirty="0">
                  <a:solidFill>
                    <a:srgbClr val="FF0000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景</a:t>
              </a:r>
              <a:endParaRPr lang="zh-CN" altLang="en-US" sz="5400" b="1" kern="0" dirty="0">
                <a:solidFill>
                  <a:srgbClr val="FF0000"/>
                </a:solidFill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7" name="组合 1"/>
          <p:cNvGrpSpPr/>
          <p:nvPr/>
        </p:nvGrpSpPr>
        <p:grpSpPr bwMode="auto">
          <a:xfrm>
            <a:off x="9743689" y="2905445"/>
            <a:ext cx="1938881" cy="1107995"/>
            <a:chOff x="725811" y="145453"/>
            <a:chExt cx="1184770" cy="731475"/>
          </a:xfrm>
        </p:grpSpPr>
        <p:sp>
          <p:nvSpPr>
            <p:cNvPr id="38" name="AutoShape 3"/>
            <p:cNvSpPr>
              <a:spLocks noChangeArrowheads="1"/>
            </p:cNvSpPr>
            <p:nvPr/>
          </p:nvSpPr>
          <p:spPr bwMode="auto">
            <a:xfrm>
              <a:off x="725811" y="145453"/>
              <a:ext cx="1125046" cy="700360"/>
            </a:xfrm>
            <a:prstGeom prst="wedgeRoundRectCallout">
              <a:avLst>
                <a:gd name="adj1" fmla="val 23711"/>
                <a:gd name="adj2" fmla="val -50143"/>
                <a:gd name="adj3" fmla="val 16667"/>
              </a:avLst>
            </a:prstGeom>
            <a:solidFill>
              <a:sysClr val="window" lastClr="FFFFFF"/>
            </a:solidFill>
            <a:ln w="25400" cap="flat" cmpd="sng" algn="ctr">
              <a:solidFill>
                <a:srgbClr val="9BBB59"/>
              </a:solidFill>
              <a:prstDash val="solid"/>
            </a:ln>
            <a:effectLst/>
          </p:spPr>
          <p:txBody>
            <a:bodyPr/>
            <a:lstStyle/>
            <a:p>
              <a:pPr defTabSz="914400" eaLnBrk="0" hangingPunct="0">
                <a:defRPr/>
              </a:pPr>
              <a:endParaRPr lang="en-US" sz="4000" kern="0" dirty="0">
                <a:solidFill>
                  <a:srgbClr val="00FFFF"/>
                </a:solidFill>
                <a:latin typeface="Times New Roman" panose="02020603050405020304" pitchFamily="18" charset="0"/>
                <a:ea typeface="隶书" panose="02010509060101010101" pitchFamily="49" charset="-122"/>
              </a:endParaRPr>
            </a:p>
          </p:txBody>
        </p:sp>
        <p:sp>
          <p:nvSpPr>
            <p:cNvPr id="39" name="Rectangle 5"/>
            <p:cNvSpPr>
              <a:spLocks noChangeArrowheads="1"/>
            </p:cNvSpPr>
            <p:nvPr/>
          </p:nvSpPr>
          <p:spPr bwMode="auto">
            <a:xfrm>
              <a:off x="725811" y="145453"/>
              <a:ext cx="1184770" cy="73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6600" b="1" kern="0" dirty="0">
                  <a:solidFill>
                    <a:srgbClr val="FF0000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叙事</a:t>
              </a:r>
              <a:endParaRPr lang="zh-CN" altLang="en-US" sz="8000" b="1" kern="0" dirty="0">
                <a:solidFill>
                  <a:srgbClr val="FF0000"/>
                </a:solidFill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3" name="矩形 13"/>
          <p:cNvSpPr>
            <a:spLocks noChangeArrowheads="1"/>
          </p:cNvSpPr>
          <p:nvPr/>
        </p:nvSpPr>
        <p:spPr bwMode="auto">
          <a:xfrm>
            <a:off x="240383" y="158083"/>
            <a:ext cx="11344448" cy="71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课文每一部分主要是在写景还是叙事呢？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84" y="0"/>
            <a:ext cx="12289368" cy="68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8"/>
          <p:cNvGrpSpPr/>
          <p:nvPr/>
        </p:nvGrpSpPr>
        <p:grpSpPr bwMode="auto">
          <a:xfrm>
            <a:off x="1840285" y="2236330"/>
            <a:ext cx="7871885" cy="1441450"/>
            <a:chOff x="396875" y="3076501"/>
            <a:chExt cx="5904013" cy="1080119"/>
          </a:xfrm>
        </p:grpSpPr>
        <p:sp>
          <p:nvSpPr>
            <p:cNvPr id="5" name="圆角矩形 4"/>
            <p:cNvSpPr/>
            <p:nvPr/>
          </p:nvSpPr>
          <p:spPr>
            <a:xfrm>
              <a:off x="396875" y="3076501"/>
              <a:ext cx="5904012" cy="1080119"/>
            </a:xfrm>
            <a:prstGeom prst="roundRect">
              <a:avLst/>
            </a:prstGeom>
            <a:solidFill>
              <a:schemeClr val="bg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9" rIns="121917" bIns="60959"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grpSp>
          <p:nvGrpSpPr>
            <p:cNvPr id="32773" name="组合 10"/>
            <p:cNvGrpSpPr/>
            <p:nvPr/>
          </p:nvGrpSpPr>
          <p:grpSpPr bwMode="auto">
            <a:xfrm>
              <a:off x="611192" y="3334459"/>
              <a:ext cx="5689696" cy="576564"/>
              <a:chOff x="1000102" y="3356605"/>
              <a:chExt cx="3578566" cy="576694"/>
            </a:xfrm>
          </p:grpSpPr>
          <p:sp>
            <p:nvSpPr>
              <p:cNvPr id="11" name="同心圆 10"/>
              <p:cNvSpPr/>
              <p:nvPr/>
            </p:nvSpPr>
            <p:spPr>
              <a:xfrm>
                <a:off x="1000102" y="3479341"/>
                <a:ext cx="226655" cy="339497"/>
              </a:xfrm>
              <a:prstGeom prst="donut">
                <a:avLst/>
              </a:prstGeom>
              <a:noFill/>
              <a:ln w="25400" cmpd="sng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32775" name="TextBox 9"/>
              <p:cNvSpPr txBox="1">
                <a:spLocks noChangeArrowheads="1"/>
              </p:cNvSpPr>
              <p:nvPr/>
            </p:nvSpPr>
            <p:spPr bwMode="auto">
              <a:xfrm>
                <a:off x="1272509" y="3356605"/>
                <a:ext cx="3306159" cy="5766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4400" b="1" dirty="0"/>
                  <a:t>体会课文表达的思想感情。</a:t>
                </a:r>
                <a:endParaRPr lang="zh-CN" altLang="en-US" sz="4400" b="1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691005" y="925195"/>
            <a:ext cx="8809990" cy="39693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学习小贴士：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①</a:t>
            </a:r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读读第</a:t>
            </a:r>
            <a:r>
              <a:rPr lang="en-US" altLang="zh-CN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自然段，思考：作者表达了怎样的思想感情？</a:t>
            </a:r>
            <a:endParaRPr lang="zh-CN" altLang="en-US" sz="40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②</a:t>
            </a:r>
            <a:r>
              <a:rPr lang="zh-CN" altLang="en-US" sz="4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思考：作者是怎样表达思想感情的？</a:t>
            </a:r>
            <a:endParaRPr lang="zh-CN" altLang="en-US" sz="40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297940" y="650875"/>
            <a:ext cx="9381490" cy="5042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914400" fontAlgn="auto">
              <a:lnSpc>
                <a:spcPct val="149000"/>
              </a:lnSpc>
              <a:extLst>
                <a:ext uri="{35155182-B16C-46BC-9424-99874614C6A1}">
                  <wpsdc:indentchars xmlns:wpsdc="http://www.wps.cn/officeDocument/2017/drawingmlCustomData" val="200" checksum="797548545"/>
                </a:ext>
              </a:extLst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家有一个大花园，这花园里蜜蜂、蝴蝶、蜻蜓、蚂蚱，样样都有。蝴蝶有白蝴蝶、黄蝴蝶。这种蝴蝶小，不太好看。好看的是大红蝴蝶，满身带着金粉。蜻蜓是金的，蚂蚱是绿的。蜜蜂则嗡嗡地飞着，满身绒毛，落到一朵花上，胖乎乎，圆滚滚，就像一个小毛球似的不动了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297940" y="650875"/>
            <a:ext cx="9381490" cy="5042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914400" fontAlgn="auto">
              <a:lnSpc>
                <a:spcPct val="149000"/>
              </a:lnSpc>
              <a:extLst>
                <a:ext uri="{35155182-B16C-46BC-9424-99874614C6A1}">
                  <wpsdc:indentchars xmlns:wpsdc="http://www.wps.cn/officeDocument/2017/drawingmlCustomData" val="200" checksum="797548545"/>
                </a:ext>
              </a:extLst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我家有一个大花园，这花园里蜜蜂、蝴蝶、蜻蜓、蚂蚱，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样样都有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。蝴蝶有白蝴蝶、黄蝴蝶。这种蝴蝶小，不太好看。好看的是大红蝴蝶，满身带着金粉。蜻蜓是金的，蚂蚱是绿的。蜜蜂则嗡嗡地飞着，满身绒毛，落到一朵花上，胖乎乎，圆滚滚，就像一个小毛球似的不动了。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297940" y="650875"/>
            <a:ext cx="9381490" cy="5042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914400" fontAlgn="auto">
              <a:lnSpc>
                <a:spcPct val="149000"/>
              </a:lnSpc>
              <a:extLst>
                <a:ext uri="{35155182-B16C-46BC-9424-99874614C6A1}">
                  <wpsdc:indentchars xmlns:wpsdc="http://www.wps.cn/officeDocument/2017/drawingmlCustomData" val="200" checksum="797548545"/>
                </a:ext>
              </a:extLst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家有一个大花园，这花园里蜜蜂、蝴蝶、蜻蜓、蚂蚱，样样都有。蝴蝶有白蝴蝶、黄蝴蝶。这种蝴蝶小，不太好看。好看的是大红蝴蝶，满身带着金粉。蜻蜓是金的，蚂蚱是绿的。蜜蜂则嗡嗡地飞着，满身绒毛，落到一朵花上，胖乎乎，圆滚滚，就像一个小毛球似的不动了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837045" y="1698625"/>
            <a:ext cx="3284220" cy="2153285"/>
            <a:chOff x="10767" y="2675"/>
            <a:chExt cx="5172" cy="3391"/>
          </a:xfrm>
        </p:grpSpPr>
        <p:sp>
          <p:nvSpPr>
            <p:cNvPr id="3" name="椭圆 2"/>
            <p:cNvSpPr/>
            <p:nvPr/>
          </p:nvSpPr>
          <p:spPr>
            <a:xfrm>
              <a:off x="12356" y="2675"/>
              <a:ext cx="773" cy="871"/>
            </a:xfrm>
            <a:prstGeom prst="ellipse">
              <a:avLst/>
            </a:prstGeom>
            <a:noFill/>
            <a:ln w="25400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5167" y="2675"/>
              <a:ext cx="773" cy="871"/>
            </a:xfrm>
            <a:prstGeom prst="ellipse">
              <a:avLst/>
            </a:prstGeom>
            <a:noFill/>
            <a:ln w="25400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 flipV="1">
              <a:off x="14321" y="3746"/>
              <a:ext cx="1619" cy="1160"/>
            </a:xfrm>
            <a:prstGeom prst="ellipse">
              <a:avLst/>
            </a:prstGeom>
            <a:noFill/>
            <a:ln w="25400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10767" y="5196"/>
              <a:ext cx="773" cy="871"/>
            </a:xfrm>
            <a:prstGeom prst="ellipse">
              <a:avLst/>
            </a:prstGeom>
            <a:noFill/>
            <a:ln w="25400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5167" y="5196"/>
              <a:ext cx="773" cy="871"/>
            </a:xfrm>
            <a:prstGeom prst="ellipse">
              <a:avLst/>
            </a:prstGeom>
            <a:noFill/>
            <a:ln w="25400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297940" y="650875"/>
            <a:ext cx="9381490" cy="5042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914400" fontAlgn="auto">
              <a:lnSpc>
                <a:spcPct val="149000"/>
              </a:lnSpc>
              <a:extLst>
                <a:ext uri="{35155182-B16C-46BC-9424-99874614C6A1}">
                  <wpsdc:indentchars xmlns:wpsdc="http://www.wps.cn/officeDocument/2017/drawingmlCustomData" val="200" checksum="797548545"/>
                </a:ext>
              </a:extLst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家有一个大花园，这花园里蜜蜂、蝴蝶、蜻蜓、蚂蚱，样样都有。蝴蝶有白蝴蝶、黄蝴蝶。这种蝴蝶小，不太好看。好看的是大红蝴蝶，满身带着金粉。蜻蜓是金的，蚂蚱是绿的。蜜蜂则嗡嗡地飞着，满身绒毛，落到一朵花上，胖乎乎，圆滚滚，就像一个小毛球似的不动了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297940" y="650875"/>
            <a:ext cx="9381490" cy="5042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914400" fontAlgn="auto">
              <a:lnSpc>
                <a:spcPct val="149000"/>
              </a:lnSpc>
              <a:extLst>
                <a:ext uri="{35155182-B16C-46BC-9424-99874614C6A1}">
                  <wpsdc:indentchars xmlns:wpsdc="http://www.wps.cn/officeDocument/2017/drawingmlCustomData" val="200" checksum="797548545"/>
                </a:ext>
              </a:extLst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家有一个大花园，这花园里蜜蜂、蝴蝶、蜻蜓、蚂蚱，样样都有。蝴蝶有白蝴蝶、黄蝴蝶。这种蝴蝶小，不太好看。好看的是大红蝴蝶，满身带着金粉。蜻蜓是金的，蚂蚱是绿的。蜜蜂则嗡嗡地飞着，满身绒毛，落到一朵花上，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胖乎乎，圆滚滚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，就像一个小毛球似的不动了。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251585" y="401955"/>
            <a:ext cx="10057130" cy="5862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812800" fontAlgn="auto">
              <a:lnSpc>
                <a:spcPts val="5000"/>
              </a:lnSpc>
              <a:extLst>
                <a:ext uri="{35155182-B16C-46BC-9424-99874614C6A1}">
                  <wpsdc:indentchars xmlns:wpsdc="http://www.wps.cn/officeDocument/2017/drawingmlCustomData" val="200" checksum="3877492575"/>
                </a:ext>
              </a:extLst>
            </a:pP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花园里边明晃晃的，红的红，绿的绿，新鲜漂亮。</a:t>
            </a:r>
            <a:endParaRPr 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812800" fontAlgn="auto">
              <a:lnSpc>
                <a:spcPts val="5000"/>
              </a:lnSpc>
              <a:extLst>
                <a:ext uri="{35155182-B16C-46BC-9424-99874614C6A1}">
                  <wpsdc:indentchars xmlns:wpsdc="http://www.wps.cn/officeDocument/2017/drawingmlCustomData" val="200" checksum="3877492575"/>
                </a:ext>
              </a:extLst>
            </a:pP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据说这花园，从前是一个果园。祖母喜欢养羊，羊把果树给啃了，果树渐渐地都死了。到我有记忆的时候，园子里就只有一棵樱桃树、一棵李子树，因为樱桃和李子都不大结果子，所以觉得它们并不存在。小的时候，只觉得园子里边就有一棵大榆树。这榆树在园子的西北角上，来了风，榆树先呼叫，来了雨，榆树先冒烟。太阳一出来，榆树的叶子就发光了，它们闪烁得和沙滩上的蚌壳一样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1633" y="1276257"/>
            <a:ext cx="10608733" cy="31797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4000" b="1" dirty="0">
                <a:solidFill>
                  <a:schemeClr val="tx1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这榆树在园子的西北角上，来了风，榆树先呼叫，来了雨，榆树先冒烟。太阳一出来，榆树的叶子就发光了，它们闪烁得和沙滩上的蚌壳一样。</a:t>
            </a:r>
            <a:endParaRPr lang="en-US" altLang="zh-CN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791633" y="1341246"/>
            <a:ext cx="10608733" cy="3385799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4000" b="1" dirty="0">
                <a:solidFill>
                  <a:schemeClr val="tx1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4265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这榆树在园子的西北角上，来了风，榆树先</a:t>
            </a:r>
            <a:r>
              <a:rPr lang="zh-CN" altLang="en-US" sz="4265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呼叫</a:t>
            </a:r>
            <a:r>
              <a:rPr lang="zh-CN" altLang="en-US" sz="4265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，来了雨，榆树先</a:t>
            </a:r>
            <a:r>
              <a:rPr lang="zh-CN" altLang="en-US" sz="4265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冒烟</a:t>
            </a:r>
            <a:r>
              <a:rPr lang="zh-CN" altLang="en-US" sz="4265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。太阳一出来，榆树的叶子就</a:t>
            </a:r>
            <a:r>
              <a:rPr lang="zh-CN" altLang="en-US" sz="4265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发光</a:t>
            </a:r>
            <a:r>
              <a:rPr lang="zh-CN" altLang="en-US" sz="4265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了，它们</a:t>
            </a:r>
            <a:r>
              <a:rPr lang="zh-CN" altLang="en-US" sz="4265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闪烁得和沙滩上的蚌壳一样</a:t>
            </a:r>
            <a:r>
              <a:rPr lang="zh-CN" altLang="en-US" sz="4265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4265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158" y="3983525"/>
            <a:ext cx="3835321" cy="25604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148493" y="240507"/>
            <a:ext cx="11448997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联系生活实际想象榆树“呼叫”“冒烟”“发光”的画面。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 autoUpdateAnimBg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251585" y="401955"/>
            <a:ext cx="10057130" cy="5862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812800" fontAlgn="auto">
              <a:lnSpc>
                <a:spcPts val="5000"/>
              </a:lnSpc>
              <a:extLst>
                <a:ext uri="{35155182-B16C-46BC-9424-99874614C6A1}">
                  <wpsdc:indentchars xmlns:wpsdc="http://www.wps.cn/officeDocument/2017/drawingmlCustomData" val="200" checksum="3877492575"/>
                </a:ext>
              </a:extLst>
            </a:pP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花园里边明晃晃的，红的红，绿的绿，新鲜漂亮。</a:t>
            </a:r>
            <a:endParaRPr 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812800" fontAlgn="auto">
              <a:lnSpc>
                <a:spcPts val="5000"/>
              </a:lnSpc>
              <a:extLst>
                <a:ext uri="{35155182-B16C-46BC-9424-99874614C6A1}">
                  <wpsdc:indentchars xmlns:wpsdc="http://www.wps.cn/officeDocument/2017/drawingmlCustomData" val="200" checksum="3877492575"/>
                </a:ext>
              </a:extLst>
            </a:pP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据说这花园，从前是一个果园。祖母喜欢养羊，羊把果树给啃了，果树渐渐地都死了。到我有记忆的时候，园子里就只有一棵樱桃树、一棵李子树，因为樱桃和李子都不大结果子，所以觉得它们并不存在。小的时候，只觉得园子里边就有一棵大榆树。这榆树在园子的西北角上，来了风，榆树先呼叫，来了雨，榆树先冒烟。太阳一出来，榆树的叶子就发光了，它们闪烁得和沙滩上的蚌壳一样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44930" y="916940"/>
            <a:ext cx="9502140" cy="443103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学习小贴士：</a:t>
            </a:r>
            <a:endParaRPr lang="zh-CN" altLang="en-US" sz="4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①</a:t>
            </a:r>
            <a:r>
              <a:rPr lang="zh-CN" altLang="en-US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读读</a:t>
            </a:r>
            <a:r>
              <a:rPr lang="en-US" altLang="zh-CN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15-19</a:t>
            </a:r>
            <a:r>
              <a:rPr lang="zh-CN" altLang="en-US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自然段，思考：作者表达了怎样的思想感情？（在句子旁批注）</a:t>
            </a:r>
            <a:endParaRPr lang="zh-CN" altLang="en-US" sz="36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②</a:t>
            </a:r>
            <a:r>
              <a:rPr lang="zh-CN" altLang="en-US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思考：作者是怎样表达思想感情的？（圈画出关键语句）</a:t>
            </a:r>
            <a:endParaRPr lang="zh-CN" altLang="en-US" sz="36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162879" y="1113414"/>
            <a:ext cx="9661082" cy="52260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812800" fontAlgn="auto">
              <a:lnSpc>
                <a:spcPct val="149000"/>
              </a:lnSpc>
              <a:extLst>
                <a:ext uri="{35155182-B16C-46BC-9424-99874614C6A1}">
                  <wpsdc:indentchars xmlns:wpsdc="http://www.wps.cn/officeDocument/2017/drawingmlCustomData" val="200" checksum="3877492575"/>
                </a:ext>
              </a:extLst>
            </a:pP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太阳在园子里是</a:t>
            </a:r>
            <a:r>
              <a:rPr lang="zh-CN" sz="3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特别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大的，天空是</a:t>
            </a:r>
            <a:r>
              <a:rPr lang="zh-CN" sz="3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特别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高的。太阳光芒四射，亮得使人睁不开眼睛，亮得蚯蚓不敢钻出地面来，蝙蝠不敢从黑暗的地方飞出来。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凡是在太阳下的，都是健康的、漂亮的。拍一拍手，仿佛大树都会发出声响；叫一两声，好像对面的土墙都会回答似的。</a:t>
            </a:r>
            <a:endParaRPr lang="zh-CN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pPr indent="812800" fontAlgn="auto">
              <a:lnSpc>
                <a:spcPct val="149000"/>
              </a:lnSpc>
              <a:extLst>
                <a:ext uri="{35155182-B16C-46BC-9424-99874614C6A1}">
                  <wpsdc:indentchars xmlns:wpsdc="http://www.wps.cn/officeDocument/2017/drawingmlCustomData" val="200" checksum="3877492575"/>
                </a:ext>
              </a:extLst>
            </a:pPr>
            <a:endParaRPr 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椭圆 4"/>
          <p:cNvSpPr/>
          <p:nvPr>
            <p:custDataLst>
              <p:tags r:id="rId1"/>
            </p:custDataLst>
          </p:nvPr>
        </p:nvSpPr>
        <p:spPr>
          <a:xfrm>
            <a:off x="4859020" y="2010410"/>
            <a:ext cx="511810" cy="563245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>
            <p:custDataLst>
              <p:tags r:id="rId2"/>
            </p:custDataLst>
          </p:nvPr>
        </p:nvSpPr>
        <p:spPr>
          <a:xfrm>
            <a:off x="8559210" y="2010306"/>
            <a:ext cx="893135" cy="627322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>
            <a:off x="3264196" y="2702678"/>
            <a:ext cx="893135" cy="659219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162879" y="1113414"/>
            <a:ext cx="9661082" cy="52260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812800" fontAlgn="auto">
              <a:lnSpc>
                <a:spcPct val="149000"/>
              </a:lnSpc>
              <a:extLst>
                <a:ext uri="{35155182-B16C-46BC-9424-99874614C6A1}">
                  <wpsdc:indentchars xmlns:wpsdc="http://www.wps.cn/officeDocument/2017/drawingmlCustomData" val="200" checksum="3877492575"/>
                </a:ext>
              </a:extLst>
            </a:pP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太阳在园子里是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特别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大的，天空是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特别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高的。太阳光芒四射，亮得使人睁不开眼睛，亮得蚯蚓不敢钻出地面来，蝙蝠不敢从黑暗的地方飞出来。</a:t>
            </a:r>
            <a:r>
              <a:rPr lang="zh-CN" sz="3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凡是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在太阳下的，</a:t>
            </a:r>
            <a:r>
              <a:rPr lang="zh-CN" sz="3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都是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健康的、漂亮的。拍一拍手，仿佛大树都会发出声响；叫一两声，好像对面的土墙都会回答似的。</a:t>
            </a:r>
            <a:endParaRPr lang="zh-CN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pPr indent="812800" fontAlgn="auto">
              <a:lnSpc>
                <a:spcPct val="149000"/>
              </a:lnSpc>
              <a:extLst>
                <a:ext uri="{35155182-B16C-46BC-9424-99874614C6A1}">
                  <wpsdc:indentchars xmlns:wpsdc="http://www.wps.cn/officeDocument/2017/drawingmlCustomData" val="200" checksum="3877492575"/>
                </a:ext>
              </a:extLst>
            </a:pPr>
            <a:endParaRPr 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/>
        </p:nvSpPr>
        <p:spPr>
          <a:xfrm rot="20426196">
            <a:off x="974022" y="475296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1" name="TextBox 132"/>
          <p:cNvSpPr txBox="1"/>
          <p:nvPr/>
        </p:nvSpPr>
        <p:spPr>
          <a:xfrm rot="1742177">
            <a:off x="3395523" y="760435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 rot="1642433">
            <a:off x="4411167" y="327167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1" name="矩形 110"/>
          <p:cNvSpPr/>
          <p:nvPr/>
        </p:nvSpPr>
        <p:spPr>
          <a:xfrm rot="21064060">
            <a:off x="2385138" y="414488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16" name="TextBox 175"/>
          <p:cNvSpPr txBox="1"/>
          <p:nvPr/>
        </p:nvSpPr>
        <p:spPr>
          <a:xfrm>
            <a:off x="4106920" y="58415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3" name="矩形 172"/>
          <p:cNvSpPr/>
          <p:nvPr/>
        </p:nvSpPr>
        <p:spPr>
          <a:xfrm rot="3053795">
            <a:off x="4849209" y="587333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46" name="矩形 145"/>
          <p:cNvSpPr/>
          <p:nvPr/>
        </p:nvSpPr>
        <p:spPr>
          <a:xfrm rot="4940380">
            <a:off x="4830558" y="628453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20426196">
            <a:off x="1101022" y="602296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rot="932255">
            <a:off x="1827664" y="1151889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224937" y="2255489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 rot="19367115">
            <a:off x="1866433" y="3936352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" name="TextBox 20"/>
          <p:cNvSpPr txBox="1"/>
          <p:nvPr/>
        </p:nvSpPr>
        <p:spPr>
          <a:xfrm rot="20102271">
            <a:off x="5468775" y="1917409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 rot="19673368">
            <a:off x="5476004" y="3392190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 rot="20435257">
            <a:off x="5790642" y="3189549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180285" y="2902240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7" name="TextBox 24"/>
          <p:cNvSpPr txBox="1"/>
          <p:nvPr/>
        </p:nvSpPr>
        <p:spPr>
          <a:xfrm>
            <a:off x="3216825" y="743321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 rot="4801694">
            <a:off x="7470186" y="2535242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 rot="19356081">
            <a:off x="2620049" y="4111726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 rot="19338844">
            <a:off x="6869351" y="1361186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0" name="TextBox 28"/>
          <p:cNvSpPr txBox="1"/>
          <p:nvPr/>
        </p:nvSpPr>
        <p:spPr>
          <a:xfrm>
            <a:off x="3563473" y="2589213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 rot="19470065">
            <a:off x="3958713" y="3947385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 rot="1777412">
            <a:off x="5155589" y="1419091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 rot="2528037">
            <a:off x="5743139" y="1355080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20115591">
            <a:off x="7752123" y="1726126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 rot="19396186">
            <a:off x="7077644" y="3861107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4" name="TextBox 36"/>
          <p:cNvSpPr txBox="1"/>
          <p:nvPr/>
        </p:nvSpPr>
        <p:spPr>
          <a:xfrm rot="20029644">
            <a:off x="3110551" y="3910601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 rot="21112174">
            <a:off x="3377268" y="1303870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 rot="1555223">
            <a:off x="7319294" y="2410966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 rot="19322417">
            <a:off x="4131926" y="3379091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 rot="19205454">
            <a:off x="941595" y="2129021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082551" y="3263602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7" name="TextBox 42"/>
          <p:cNvSpPr txBox="1"/>
          <p:nvPr/>
        </p:nvSpPr>
        <p:spPr>
          <a:xfrm rot="1417835">
            <a:off x="4832342" y="3917978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 rot="19673368">
            <a:off x="3891829" y="3608214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70" name="TextBox 44"/>
          <p:cNvSpPr txBox="1"/>
          <p:nvPr/>
        </p:nvSpPr>
        <p:spPr>
          <a:xfrm>
            <a:off x="1776665" y="2543521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 rot="4801694">
            <a:off x="853452" y="3249225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 rot="1777412">
            <a:off x="2088797" y="1668392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 rot="2528037">
            <a:off x="4159152" y="1934164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 rot="20115591">
            <a:off x="6980747" y="3238294"/>
            <a:ext cx="697627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 rot="19321883">
            <a:off x="2608763" y="2477236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 rot="1555223">
            <a:off x="6340068" y="3526833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4" name="矩形 93"/>
          <p:cNvSpPr/>
          <p:nvPr/>
        </p:nvSpPr>
        <p:spPr>
          <a:xfrm rot="313524">
            <a:off x="2313176" y="3516698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6" name="TextBox 32"/>
          <p:cNvSpPr txBox="1"/>
          <p:nvPr/>
        </p:nvSpPr>
        <p:spPr>
          <a:xfrm rot="321549">
            <a:off x="5184815" y="1945422"/>
            <a:ext cx="1183601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8" name="TextBox 124"/>
          <p:cNvSpPr txBox="1"/>
          <p:nvPr/>
        </p:nvSpPr>
        <p:spPr>
          <a:xfrm rot="568373">
            <a:off x="6140720" y="1804960"/>
            <a:ext cx="1054119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 rot="2674432">
            <a:off x="1734566" y="2017243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 rot="1742177">
            <a:off x="3122957" y="1806825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2" name="矩形 101"/>
          <p:cNvSpPr/>
          <p:nvPr/>
        </p:nvSpPr>
        <p:spPr>
          <a:xfrm rot="21109292">
            <a:off x="713157" y="3472300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3" name="TextBox 128"/>
          <p:cNvSpPr txBox="1"/>
          <p:nvPr/>
        </p:nvSpPr>
        <p:spPr>
          <a:xfrm rot="244448">
            <a:off x="4315499" y="1453357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 rot="21415545">
            <a:off x="1480468" y="4410863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13" name="矩形 112"/>
          <p:cNvSpPr/>
          <p:nvPr/>
        </p:nvSpPr>
        <p:spPr>
          <a:xfrm rot="577434">
            <a:off x="6507333" y="4183089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5217178" y="4243534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7" name="TextBox 132"/>
          <p:cNvSpPr txBox="1"/>
          <p:nvPr/>
        </p:nvSpPr>
        <p:spPr>
          <a:xfrm rot="1742177">
            <a:off x="3307258" y="1157310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19" name="矩形 118"/>
          <p:cNvSpPr/>
          <p:nvPr/>
        </p:nvSpPr>
        <p:spPr>
          <a:xfrm rot="6543871">
            <a:off x="6992549" y="1388071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21" name="矩形 120"/>
          <p:cNvSpPr/>
          <p:nvPr/>
        </p:nvSpPr>
        <p:spPr>
          <a:xfrm rot="21098258">
            <a:off x="2014935" y="3274366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2" name="矩形 121"/>
          <p:cNvSpPr/>
          <p:nvPr/>
        </p:nvSpPr>
        <p:spPr>
          <a:xfrm rot="21081021">
            <a:off x="5716075" y="897134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3" name="矩形 122"/>
          <p:cNvSpPr/>
          <p:nvPr/>
        </p:nvSpPr>
        <p:spPr>
          <a:xfrm rot="21212242">
            <a:off x="2604196" y="1660534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24" name="矩形 123"/>
          <p:cNvSpPr/>
          <p:nvPr/>
        </p:nvSpPr>
        <p:spPr>
          <a:xfrm rot="1642433">
            <a:off x="4322902" y="724042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5" name="矩形 124"/>
          <p:cNvSpPr/>
          <p:nvPr/>
        </p:nvSpPr>
        <p:spPr>
          <a:xfrm rot="4940380">
            <a:off x="628702" y="4034949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6" name="矩形 125"/>
          <p:cNvSpPr/>
          <p:nvPr/>
        </p:nvSpPr>
        <p:spPr>
          <a:xfrm rot="3053795">
            <a:off x="6187034" y="3098348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27" name="矩形 126"/>
          <p:cNvSpPr/>
          <p:nvPr/>
        </p:nvSpPr>
        <p:spPr>
          <a:xfrm rot="257768">
            <a:off x="6546169" y="949972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8" name="矩形 127"/>
          <p:cNvSpPr/>
          <p:nvPr/>
        </p:nvSpPr>
        <p:spPr>
          <a:xfrm rot="21138363">
            <a:off x="6041749" y="3688324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9" name="矩形 128"/>
          <p:cNvSpPr/>
          <p:nvPr/>
        </p:nvSpPr>
        <p:spPr>
          <a:xfrm rot="21064060">
            <a:off x="2296873" y="811363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31" name="矩形 130"/>
          <p:cNvSpPr/>
          <p:nvPr/>
        </p:nvSpPr>
        <p:spPr>
          <a:xfrm rot="3297400">
            <a:off x="6166018" y="1946914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32" name="矩形 131"/>
          <p:cNvSpPr/>
          <p:nvPr/>
        </p:nvSpPr>
        <p:spPr>
          <a:xfrm rot="21064594">
            <a:off x="2978650" y="2915039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34" name="矩形 133"/>
          <p:cNvSpPr/>
          <p:nvPr/>
        </p:nvSpPr>
        <p:spPr>
          <a:xfrm rot="20947631">
            <a:off x="973276" y="1838622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35" name="矩形 134"/>
          <p:cNvSpPr/>
          <p:nvPr/>
        </p:nvSpPr>
        <p:spPr>
          <a:xfrm rot="1742177">
            <a:off x="1081217" y="3466476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36" name="矩形 135"/>
          <p:cNvSpPr/>
          <p:nvPr/>
        </p:nvSpPr>
        <p:spPr>
          <a:xfrm rot="21415545">
            <a:off x="2738553" y="3144162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41" name="TextBox 151"/>
          <p:cNvSpPr txBox="1"/>
          <p:nvPr/>
        </p:nvSpPr>
        <p:spPr>
          <a:xfrm rot="1742177">
            <a:off x="623389" y="2094857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42" name="矩形 141"/>
          <p:cNvSpPr/>
          <p:nvPr/>
        </p:nvSpPr>
        <p:spPr>
          <a:xfrm rot="6543871">
            <a:off x="-113351" y="2917007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44" name="矩形 143"/>
          <p:cNvSpPr/>
          <p:nvPr/>
        </p:nvSpPr>
        <p:spPr>
          <a:xfrm rot="3519589">
            <a:off x="1410026" y="1387088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49" name="矩形 148"/>
          <p:cNvSpPr/>
          <p:nvPr/>
        </p:nvSpPr>
        <p:spPr>
          <a:xfrm rot="4270214">
            <a:off x="3437735" y="1827132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50" name="矩形 149"/>
          <p:cNvSpPr/>
          <p:nvPr/>
        </p:nvSpPr>
        <p:spPr>
          <a:xfrm rot="257768">
            <a:off x="5827471" y="2774242"/>
            <a:ext cx="697627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1" name="矩形 150"/>
          <p:cNvSpPr/>
          <p:nvPr/>
        </p:nvSpPr>
        <p:spPr>
          <a:xfrm rot="21064060">
            <a:off x="1535483" y="2288168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52" name="矩形 151"/>
          <p:cNvSpPr/>
          <p:nvPr/>
        </p:nvSpPr>
        <p:spPr>
          <a:xfrm rot="3297400">
            <a:off x="5139181" y="2958953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3" name="矩形 152"/>
          <p:cNvSpPr/>
          <p:nvPr/>
        </p:nvSpPr>
        <p:spPr>
          <a:xfrm rot="2055701">
            <a:off x="1514208" y="3943833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8" name="TextBox 159"/>
          <p:cNvSpPr txBox="1"/>
          <p:nvPr/>
        </p:nvSpPr>
        <p:spPr>
          <a:xfrm rot="20979505">
            <a:off x="4560328" y="2276138"/>
            <a:ext cx="2232248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59" name="TextBox 160"/>
          <p:cNvSpPr txBox="1"/>
          <p:nvPr/>
        </p:nvSpPr>
        <p:spPr>
          <a:xfrm rot="568373">
            <a:off x="5805602" y="1722020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0" name="TextBox 162"/>
          <p:cNvSpPr txBox="1"/>
          <p:nvPr/>
        </p:nvSpPr>
        <p:spPr>
          <a:xfrm rot="19578942">
            <a:off x="6013760" y="2076167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3" name="TextBox 163"/>
          <p:cNvSpPr txBox="1"/>
          <p:nvPr/>
        </p:nvSpPr>
        <p:spPr>
          <a:xfrm rot="19578942">
            <a:off x="6709511" y="1725041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4" name="TextBox 164"/>
          <p:cNvSpPr txBox="1"/>
          <p:nvPr/>
        </p:nvSpPr>
        <p:spPr>
          <a:xfrm rot="19578942">
            <a:off x="6825508" y="3387080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5" name="TextBox 166"/>
          <p:cNvSpPr txBox="1"/>
          <p:nvPr/>
        </p:nvSpPr>
        <p:spPr>
          <a:xfrm rot="19578942">
            <a:off x="417679" y="1804090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6" name="TextBox 167"/>
          <p:cNvSpPr txBox="1"/>
          <p:nvPr/>
        </p:nvSpPr>
        <p:spPr>
          <a:xfrm rot="19578942">
            <a:off x="453157" y="3441111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7" name="TextBox 169"/>
          <p:cNvSpPr txBox="1"/>
          <p:nvPr/>
        </p:nvSpPr>
        <p:spPr>
          <a:xfrm>
            <a:off x="5818855" y="3839666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8" name="TextBox 170"/>
          <p:cNvSpPr txBox="1"/>
          <p:nvPr/>
        </p:nvSpPr>
        <p:spPr>
          <a:xfrm>
            <a:off x="2650503" y="1463402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9" name="TextBox 171"/>
          <p:cNvSpPr txBox="1"/>
          <p:nvPr/>
        </p:nvSpPr>
        <p:spPr>
          <a:xfrm>
            <a:off x="5170783" y="1679426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0" name="TextBox 172"/>
          <p:cNvSpPr txBox="1"/>
          <p:nvPr/>
        </p:nvSpPr>
        <p:spPr>
          <a:xfrm>
            <a:off x="6460096" y="3991511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1" name="TextBox 173"/>
          <p:cNvSpPr txBox="1"/>
          <p:nvPr/>
        </p:nvSpPr>
        <p:spPr>
          <a:xfrm>
            <a:off x="673983" y="1368662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2" name="TextBox 174"/>
          <p:cNvSpPr txBox="1"/>
          <p:nvPr/>
        </p:nvSpPr>
        <p:spPr>
          <a:xfrm>
            <a:off x="1769409" y="3041034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3087110" y="385440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2332876" y="2737877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78" name="矩形 177"/>
          <p:cNvSpPr/>
          <p:nvPr/>
        </p:nvSpPr>
        <p:spPr>
          <a:xfrm rot="21112174">
            <a:off x="3481763" y="4484821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80" name="矩形 179"/>
          <p:cNvSpPr/>
          <p:nvPr/>
        </p:nvSpPr>
        <p:spPr>
          <a:xfrm rot="21112174">
            <a:off x="712973" y="2816038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82" name="矩形 181"/>
          <p:cNvSpPr/>
          <p:nvPr/>
        </p:nvSpPr>
        <p:spPr>
          <a:xfrm rot="3053795">
            <a:off x="4591399" y="758783"/>
            <a:ext cx="1687830" cy="21399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84" name="矩形 183"/>
          <p:cNvSpPr/>
          <p:nvPr/>
        </p:nvSpPr>
        <p:spPr>
          <a:xfrm>
            <a:off x="3288639" y="3776571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6" name="矩形 185"/>
          <p:cNvSpPr/>
          <p:nvPr/>
        </p:nvSpPr>
        <p:spPr>
          <a:xfrm rot="19367115">
            <a:off x="3090569" y="2064144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7" name="矩形 186"/>
          <p:cNvSpPr/>
          <p:nvPr/>
        </p:nvSpPr>
        <p:spPr>
          <a:xfrm rot="19356081">
            <a:off x="3844185" y="2239518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4306687" y="1391394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9" name="矩形 188"/>
          <p:cNvSpPr/>
          <p:nvPr/>
        </p:nvSpPr>
        <p:spPr>
          <a:xfrm rot="313524">
            <a:off x="3891620" y="2905008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0" name="矩形 189"/>
          <p:cNvSpPr/>
          <p:nvPr/>
        </p:nvSpPr>
        <p:spPr>
          <a:xfrm rot="21109292">
            <a:off x="1937293" y="1600092"/>
            <a:ext cx="902811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1" name="矩形 190"/>
          <p:cNvSpPr/>
          <p:nvPr/>
        </p:nvSpPr>
        <p:spPr>
          <a:xfrm rot="21098258">
            <a:off x="3239071" y="1402158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2" name="矩形 191"/>
          <p:cNvSpPr/>
          <p:nvPr/>
        </p:nvSpPr>
        <p:spPr>
          <a:xfrm rot="4940380">
            <a:off x="4647678" y="902773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3" name="矩形 192"/>
          <p:cNvSpPr/>
          <p:nvPr/>
        </p:nvSpPr>
        <p:spPr>
          <a:xfrm rot="1742177">
            <a:off x="2377361" y="1522258"/>
            <a:ext cx="595035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4" name="矩形 193"/>
          <p:cNvSpPr/>
          <p:nvPr/>
        </p:nvSpPr>
        <p:spPr>
          <a:xfrm rot="2055701">
            <a:off x="1095754" y="3947344"/>
            <a:ext cx="902811" cy="21544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小凤教学资源店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5" name="TextBox 190"/>
          <p:cNvSpPr txBox="1"/>
          <p:nvPr/>
        </p:nvSpPr>
        <p:spPr>
          <a:xfrm rot="19578942">
            <a:off x="1928964" y="3171056"/>
            <a:ext cx="158685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97" name="TextBox 191"/>
          <p:cNvSpPr txBox="1"/>
          <p:nvPr/>
        </p:nvSpPr>
        <p:spPr>
          <a:xfrm>
            <a:off x="3874639" y="3839666"/>
            <a:ext cx="1224136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微信：XFJXZYD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96" name="矩形 195"/>
          <p:cNvSpPr/>
          <p:nvPr/>
        </p:nvSpPr>
        <p:spPr>
          <a:xfrm rot="21112174">
            <a:off x="5753533" y="2600014"/>
            <a:ext cx="1701107" cy="2139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800" dirty="0">
                <a:solidFill>
                  <a:schemeClr val="bg1"/>
                </a:solidFill>
              </a:rPr>
              <a:t>https://shop488691149.taobao.com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4738735" y="2759546"/>
            <a:ext cx="595035" cy="215444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800" dirty="0">
                <a:solidFill>
                  <a:schemeClr val="bg1"/>
                </a:solidFill>
              </a:rPr>
              <a:t>小凤教学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759651" y="2229884"/>
            <a:ext cx="10486185" cy="2210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Blip>
                <a:blip r:embed="rId1"/>
              </a:buBlip>
              <a:defRPr/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    凡是在太阳下的，都是健康的、漂亮的。拍一拍手，仿佛大树都会发出声响；叫一两声，好像对面的土墙都会回答似的。</a:t>
            </a:r>
            <a:endParaRPr lang="en-US" altLang="zh-CN" sz="36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3" name="矩形 4"/>
          <p:cNvSpPr>
            <a:spLocks noChangeArrowheads="1"/>
          </p:cNvSpPr>
          <p:nvPr/>
        </p:nvSpPr>
        <p:spPr bwMode="auto">
          <a:xfrm>
            <a:off x="759651" y="2229884"/>
            <a:ext cx="10486185" cy="230695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0">
              <a:lnSpc>
                <a:spcPct val="120000"/>
              </a:lnSpc>
              <a:buNone/>
              <a:defRPr/>
            </a:pP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凡是在太阳下的，都是健康的、漂亮的。拍一拍手，仿佛</a:t>
            </a:r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大树都会发出声响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；叫一两声，好像</a:t>
            </a:r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对面的土墙都会回答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似的。</a:t>
            </a:r>
            <a:endParaRPr lang="en-US" altLang="zh-CN" sz="36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grpSp>
        <p:nvGrpSpPr>
          <p:cNvPr id="14" name="组合 9"/>
          <p:cNvGrpSpPr/>
          <p:nvPr/>
        </p:nvGrpSpPr>
        <p:grpSpPr bwMode="auto">
          <a:xfrm>
            <a:off x="4820573" y="211666"/>
            <a:ext cx="6540671" cy="1654235"/>
            <a:chOff x="5743217" y="1598105"/>
            <a:chExt cx="3400783" cy="846230"/>
          </a:xfrm>
        </p:grpSpPr>
        <p:sp>
          <p:nvSpPr>
            <p:cNvPr id="15" name="云形标注 3"/>
            <p:cNvSpPr/>
            <p:nvPr/>
          </p:nvSpPr>
          <p:spPr>
            <a:xfrm>
              <a:off x="5743217" y="1598105"/>
              <a:ext cx="3400783" cy="846230"/>
            </a:xfrm>
            <a:prstGeom prst="cloudCallout">
              <a:avLst>
                <a:gd name="adj1" fmla="val 57077"/>
                <a:gd name="adj2" fmla="val 49433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3735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endParaRPr lang="zh-CN" altLang="en-US" sz="3735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6" name="矩形 8"/>
            <p:cNvSpPr>
              <a:spLocks noChangeArrowheads="1"/>
            </p:cNvSpPr>
            <p:nvPr/>
          </p:nvSpPr>
          <p:spPr bwMode="auto">
            <a:xfrm>
              <a:off x="5973654" y="1654132"/>
              <a:ext cx="3102516" cy="72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zh-CN" altLang="en-US" sz="4265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zh-CN" altLang="en-US" sz="4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大树和土墙真的会发出声响回应“我”吗？</a:t>
              </a:r>
              <a:endParaRPr lang="zh-CN" altLang="en-US" sz="3735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78510" y="659765"/>
            <a:ext cx="10767695" cy="54279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 fontAlgn="auto">
              <a:lnSpc>
                <a:spcPts val="4500"/>
              </a:lnSpc>
            </a:pPr>
            <a:r>
              <a:rPr 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花开了，就像睡醒了似的。鸟飞了，就像在天上逛似的。虫子叫了，就像在说话似的。</a:t>
            </a:r>
            <a:r>
              <a:rPr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一切都活了，要做什么，就做什么。要怎么样，就怎么样，都是自由的。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倭瓜愿意爬上架就爬上架，愿意爬上房就爬上房。黄瓜愿意开一朵花，就开一朵花，愿意结一个瓜，就结一个瓜。若都不愿意，就是一个瓜也不结，一朵花也不开，也没有人问它。玉米愿意长多高就长多高，它若愿意长上天去，也没有人管。蝴蝶随意地飞，一会儿从墙头上飞来一对黄蝴蝶，一会儿又从墙头上飞走一只白蝴蝶。它们是从谁家来的，又</a:t>
            </a:r>
            <a:r>
              <a:rPr 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要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飞到谁家去?太阳也不知道。</a:t>
            </a:r>
            <a:endParaRPr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78510" y="659765"/>
            <a:ext cx="10767695" cy="54279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 fontAlgn="auto">
              <a:lnSpc>
                <a:spcPts val="4500"/>
              </a:lnSpc>
            </a:pPr>
            <a:r>
              <a:rPr 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花开了，就像睡醒了似的。鸟飞了，就像在天上逛似的。虫子叫了，就像在说话似的。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一切都活了，要做什么，就做什么。要怎么样，就怎么样，都是自由的。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倭瓜愿意爬上架就爬上架，愿意爬上房就爬上房。黄瓜愿意开一朵花，就开一朵花，愿意结一个瓜，就结一个瓜。若都不愿意，就是一个瓜也不结，一朵花也不开，也没有人问它。玉米愿意长多高就长多高，它若愿意长上天去，也没有人管。蝴蝶随意地飞，一会儿从墙头上飞来一对黄蝴蝶，一会儿又从墙头上飞走一只白蝴蝶。它们是从谁家来的，又</a:t>
            </a:r>
            <a:r>
              <a:rPr 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要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飞到谁家去?太阳也不知道。</a:t>
            </a:r>
            <a:endParaRPr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78510" y="659765"/>
            <a:ext cx="10767695" cy="54279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 fontAlgn="auto">
              <a:lnSpc>
                <a:spcPts val="4500"/>
              </a:lnSpc>
            </a:pPr>
            <a:r>
              <a:rPr 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花开了，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就像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睡醒了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似的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。鸟飞了，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就像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在天上逛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似的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。虫子叫了，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就像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在说话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似的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r>
              <a:rPr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一切都活了，要做什么，就做什么。要怎么样，就怎么样，都是自由的。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倭瓜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愿意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爬上架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就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爬上架，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愿意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爬上房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就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爬上房。黄瓜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愿意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开一朵花，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就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开一朵花，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愿意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结一个瓜，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就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结一个瓜。若都不愿意，就是一个瓜也不结，一朵花也不开，也没有人问它。玉米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愿意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长多高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就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长多高，它若</a:t>
            </a:r>
            <a:r>
              <a:rPr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愿意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长上天去，也没有人管。蝴蝶随意地飞，一会儿从墙头上飞来一对黄蝴蝶，一会儿又从墙头上飞走一只白蝴蝶。它们是从谁家来的，又</a:t>
            </a:r>
            <a:r>
              <a:rPr 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要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飞到谁家去?太阳也不知道。</a:t>
            </a:r>
            <a:endParaRPr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78510" y="659765"/>
            <a:ext cx="10767695" cy="54279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 fontAlgn="auto">
              <a:lnSpc>
                <a:spcPts val="4500"/>
              </a:lnSpc>
            </a:pPr>
            <a:r>
              <a:rPr 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花开了，就像睡醒了似的。鸟飞了，就像在天上逛似的。虫子叫了，就像在说话似的。</a:t>
            </a:r>
            <a:r>
              <a:rPr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一切都活了，要做什么，就做什么。要怎么样，就怎么样，都是自由的。</a:t>
            </a:r>
            <a:r>
              <a:rPr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倭瓜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愿意爬上架就爬上架，愿意爬上房就爬上房。黄瓜愿意开一朵花，就开一朵花，愿意结一个瓜，就结一个瓜。若都不愿意，就是一个瓜也不结，一朵花也不开，也没有人问它。玉米愿意长多高就长多高，它若愿意长上天去，也没有人管。蝴蝶随意地飞，一会儿从墙头上飞来一对黄蝴蝶，一会儿又从墙头上飞走一只白蝴蝶。它们是从谁家来的，又</a:t>
            </a:r>
            <a:r>
              <a:rPr 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要</a:t>
            </a:r>
            <a:r>
              <a:rPr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飞到谁家去?太阳也不知道。</a:t>
            </a:r>
            <a:endParaRPr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0" name="Picture 4" descr="https://timgsa.baidu.com/timg?image&amp;quality=80&amp;size=b9999_10000&amp;sec=1581494131536&amp;di=40432ec11993b8103572d984524ab08a&amp;imgtype=jpg&amp;src=http%3A%2F%2Fimg3.imgtn.bdimg.com%2Fit%2Fu%3D3292595668%2C2982697420%26fm%3D214%26gp%3D0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/>
          <a:srcRect t="11819" r="8832" b="11354"/>
          <a:stretch>
            <a:fillRect/>
          </a:stretch>
        </p:blipFill>
        <p:spPr bwMode="auto">
          <a:xfrm>
            <a:off x="6872325" y="2651454"/>
            <a:ext cx="4512119" cy="3802293"/>
          </a:xfrm>
          <a:prstGeom prst="round2DiagRect">
            <a:avLst>
              <a:gd name="adj1" fmla="val 26358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819275" y="1352550"/>
            <a:ext cx="9396730" cy="2768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50000"/>
              </a:lnSpc>
            </a:pPr>
            <a:r>
              <a:rPr lang="zh-CN" sz="3600" dirty="0">
                <a:ea typeface="黑体" panose="02010609060101010101" pitchFamily="49" charset="-122"/>
                <a:sym typeface="+mn-ea"/>
              </a:rPr>
              <a:t>作业：</a:t>
            </a:r>
            <a:endParaRPr lang="zh-CN" altLang="en-US" sz="3600" dirty="0"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40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1.</a:t>
            </a:r>
            <a:r>
              <a:rPr lang="zh-CN" altLang="en-US" sz="40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抄写课后词语各两遍。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40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2.</a:t>
            </a:r>
            <a:r>
              <a:rPr lang="zh-CN" altLang="en-US" sz="40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完成《语文练习部分》第一、四题。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PP_MARK_KEY" val="763e3802-81e3-4e70-9ff4-d2a6b60389ac"/>
  <p:tag name="COMMONDATA" val="eyJoZGlkIjoiMmNjYTdkYTExY2Y1ZWQ1ZDQ4NzZmZWJhY2Y1MzQyNWEifQ=="/>
  <p:tag name="commondata" val="eyJoZGlkIjoiYTFjMmQ4NWEzZDJlMTUwMzQ3N2RmNDJjMGZjZTA0ZjkifQ=="/>
</p:tagLst>
</file>

<file path=ppt/theme/theme1.xml><?xml version="1.0" encoding="utf-8"?>
<a:theme xmlns:a="http://schemas.openxmlformats.org/drawingml/2006/main" name="1_演示文稿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11509</Words>
  <Application>WPS 演示</Application>
  <PresentationFormat>宽屏</PresentationFormat>
  <Paragraphs>1016</Paragraphs>
  <Slides>28</Slides>
  <Notes>21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Arial</vt:lpstr>
      <vt:lpstr>宋体</vt:lpstr>
      <vt:lpstr>Wingdings</vt:lpstr>
      <vt:lpstr>Calibri</vt:lpstr>
      <vt:lpstr>Times New Roman</vt:lpstr>
      <vt:lpstr>隶书</vt:lpstr>
      <vt:lpstr>楷体</vt:lpstr>
      <vt:lpstr>Calibri</vt:lpstr>
      <vt:lpstr>等线</vt:lpstr>
      <vt:lpstr>黑体</vt:lpstr>
      <vt:lpstr>微软雅黑</vt:lpstr>
      <vt:lpstr>Arial Unicode MS</vt:lpstr>
      <vt:lpstr>1_演示文稿1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https://shop488691149.taobao.com/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小凤自制课件</dc:title>
  <dc:creator>小凤教学资源店（淘宝店铺）; https://shop488691149.taobao.com/; XFJXZYD1(微信），小凤教学资源店; 小凤教学资源店; XFJXZYD(微信）</dc:creator>
  <cp:keywords>https:/shop488691149.taobao.com; 小凤老师制作</cp:keywords>
  <dc:description>XFJXZYD1(微信）</dc:description>
  <cp:lastModifiedBy>WPS_1667798686</cp:lastModifiedBy>
  <cp:revision>14</cp:revision>
  <dcterms:created xsi:type="dcterms:W3CDTF">2022-02-19T10:42:00Z</dcterms:created>
  <dcterms:modified xsi:type="dcterms:W3CDTF">2025-02-21T00:51:46Z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069AA7D1EDBF4A8682EDB0425824F914</vt:lpwstr>
  </property>
  <property fmtid="{D5CDD505-2E9C-101B-9397-08002B2CF9AE}" pid="3" name="KSOProductBuildVer">
    <vt:lpwstr>2052-12.1.0.19770</vt:lpwstr>
  </property>
</Properties>
</file>